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0" r:id="rId2"/>
  </p:sldMasterIdLst>
  <p:notesMasterIdLst>
    <p:notesMasterId r:id="rId40"/>
  </p:notesMasterIdLst>
  <p:sldIdLst>
    <p:sldId id="256" r:id="rId3"/>
    <p:sldId id="257" r:id="rId4"/>
    <p:sldId id="263" r:id="rId5"/>
    <p:sldId id="258" r:id="rId6"/>
    <p:sldId id="261" r:id="rId7"/>
    <p:sldId id="262" r:id="rId8"/>
    <p:sldId id="264" r:id="rId9"/>
    <p:sldId id="266" r:id="rId10"/>
    <p:sldId id="267" r:id="rId11"/>
    <p:sldId id="268" r:id="rId12"/>
    <p:sldId id="270" r:id="rId13"/>
    <p:sldId id="271" r:id="rId14"/>
    <p:sldId id="276" r:id="rId15"/>
    <p:sldId id="277" r:id="rId16"/>
    <p:sldId id="278" r:id="rId17"/>
    <p:sldId id="275" r:id="rId18"/>
    <p:sldId id="279" r:id="rId19"/>
    <p:sldId id="280" r:id="rId20"/>
    <p:sldId id="274" r:id="rId21"/>
    <p:sldId id="281" r:id="rId22"/>
    <p:sldId id="283" r:id="rId23"/>
    <p:sldId id="284" r:id="rId24"/>
    <p:sldId id="282" r:id="rId25"/>
    <p:sldId id="287" r:id="rId26"/>
    <p:sldId id="288" r:id="rId27"/>
    <p:sldId id="289" r:id="rId28"/>
    <p:sldId id="286" r:id="rId29"/>
    <p:sldId id="292" r:id="rId30"/>
    <p:sldId id="291" r:id="rId31"/>
    <p:sldId id="290" r:id="rId32"/>
    <p:sldId id="285" r:id="rId33"/>
    <p:sldId id="293" r:id="rId34"/>
    <p:sldId id="295" r:id="rId35"/>
    <p:sldId id="297" r:id="rId36"/>
    <p:sldId id="298" r:id="rId37"/>
    <p:sldId id="259" r:id="rId38"/>
    <p:sldId id="260" r:id="rId39"/>
  </p:sldIdLst>
  <p:sldSz cx="9144000" cy="6858000" type="screen4x3"/>
  <p:notesSz cx="6858000" cy="9144000"/>
  <p:defaultTextStyle>
    <a:defPPr>
      <a:defRPr lang="zh-CN"/>
    </a:defPPr>
    <a:lvl1pPr marL="0" lvl="0"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defaultTextStyle>
  <p:extLst>
    <p:ext uri="{EFAFB233-063F-42B5-8137-9DF3F51BA10A}">
      <p15:sldGuideLst xmlns:p15="http://schemas.microsoft.com/office/powerpoint/2012/main">
        <p15:guide id="1" orient="horz" pos="2154">
          <p15:clr>
            <a:srgbClr val="A4A3A4"/>
          </p15:clr>
        </p15:guide>
        <p15:guide id="2" pos="2877">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Administrator" initials="A" lastIdx="1" clrIdx="0"/>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60A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howGuides="1">
      <p:cViewPr varScale="1">
        <p:scale>
          <a:sx n="85" d="100"/>
          <a:sy n="85" d="100"/>
        </p:scale>
        <p:origin x="102" y="78"/>
      </p:cViewPr>
      <p:guideLst>
        <p:guide orient="horz" pos="2154"/>
        <p:guide pos="2877"/>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notesMaster" Target="notesMasters/notesMaster1.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20" Type="http://schemas.openxmlformats.org/officeDocument/2006/relationships/slide" Target="slides/slide18.xml"/><Relationship Id="rId41"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2022/5/17</a:t>
            </a:fld>
            <a:endParaRPr lang="zh-CN" altLang="en-US"/>
          </a:p>
        </p:txBody>
      </p:sp>
      <p:sp>
        <p:nvSpPr>
          <p:cNvPr id="4" name="幻灯片图像占位符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4296" y="1600200"/>
            <a:ext cx="4032504"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143000" y="1122363"/>
            <a:ext cx="6858000" cy="23876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单击此处编辑母版副标题样式</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623888" y="1709738"/>
            <a:ext cx="7886700" cy="2852737"/>
          </a:xfrm>
        </p:spPr>
        <p:txBody>
          <a:bodyPr anchor="b"/>
          <a:lstStyle>
            <a:lvl1pPr>
              <a:defRPr sz="4500"/>
            </a:lvl1pPr>
          </a:lstStyle>
          <a:p>
            <a:r>
              <a:rPr lang="zh-CN" altLang="en-US"/>
              <a:t>单击此处编辑母版标题样式</a:t>
            </a:r>
          </a:p>
        </p:txBody>
      </p:sp>
      <p:sp>
        <p:nvSpPr>
          <p:cNvPr id="3" name="文本占位符 2"/>
          <p:cNvSpPr>
            <a:spLocks noGrp="1"/>
          </p:cNvSpPr>
          <p:nvPr>
            <p:ph type="body" idx="1"/>
          </p:nvPr>
        </p:nvSpPr>
        <p:spPr>
          <a:xfrm>
            <a:off x="623888" y="4589463"/>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a:t>单击此处编辑母版文本样式</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457200" y="1600200"/>
            <a:ext cx="4032504"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4654296" y="1600200"/>
            <a:ext cx="4032504" cy="4525963"/>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629841" y="365125"/>
            <a:ext cx="7886700" cy="1325563"/>
          </a:xfrm>
        </p:spPr>
        <p:txBody>
          <a:bodyPr/>
          <a:lstStyle/>
          <a:p>
            <a:r>
              <a:rPr lang="zh-CN" altLang="en-US"/>
              <a:t>单击此处编辑母版标题样式</a:t>
            </a:r>
          </a:p>
        </p:txBody>
      </p:sp>
      <p:sp>
        <p:nvSpPr>
          <p:cNvPr id="3" name="文本占位符 2"/>
          <p:cNvSpPr>
            <a:spLocks noGrp="1"/>
          </p:cNvSpPr>
          <p:nvPr>
            <p:ph type="body" idx="1"/>
          </p:nvPr>
        </p:nvSpPr>
        <p:spPr>
          <a:xfrm>
            <a:off x="890081" y="1778438"/>
            <a:ext cx="3655181"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a:t>单击此处编辑母版文本样式</a:t>
            </a:r>
          </a:p>
        </p:txBody>
      </p:sp>
      <p:sp>
        <p:nvSpPr>
          <p:cNvPr id="4" name="内容占位符 3"/>
          <p:cNvSpPr>
            <a:spLocks noGrp="1"/>
          </p:cNvSpPr>
          <p:nvPr>
            <p:ph sz="half" idx="2"/>
          </p:nvPr>
        </p:nvSpPr>
        <p:spPr>
          <a:xfrm>
            <a:off x="890081" y="2665379"/>
            <a:ext cx="3655181"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4692704" y="1778438"/>
            <a:ext cx="3673182" cy="823912"/>
          </a:xfrm>
        </p:spPr>
        <p:txBody>
          <a:bodyPr anchor="ctr" anchorCtr="0"/>
          <a:lstStyle>
            <a:lvl1pPr marL="0" indent="0">
              <a:buNone/>
              <a:defRPr sz="2100"/>
            </a:lvl1pPr>
            <a:lvl2pPr marL="342900" indent="0">
              <a:buNone/>
              <a:defRPr sz="1800"/>
            </a:lvl2pPr>
            <a:lvl3pPr marL="685800" indent="0">
              <a:buNone/>
              <a:defRPr sz="1500"/>
            </a:lvl3pPr>
            <a:lvl4pPr marL="1028700" indent="0">
              <a:buNone/>
              <a:defRPr sz="1350"/>
            </a:lvl4pPr>
            <a:lvl5pPr marL="1371600" indent="0">
              <a:buNone/>
              <a:defRPr sz="1350"/>
            </a:lvl5pPr>
            <a:lvl6pPr marL="1714500" indent="0">
              <a:buNone/>
              <a:defRPr sz="1350"/>
            </a:lvl6pPr>
            <a:lvl7pPr marL="2057400" indent="0">
              <a:buNone/>
              <a:defRPr sz="1350"/>
            </a:lvl7pPr>
            <a:lvl8pPr marL="2400300" indent="0">
              <a:buNone/>
              <a:defRPr sz="1350"/>
            </a:lvl8pPr>
            <a:lvl9pPr marL="2743200" indent="0">
              <a:buNone/>
              <a:defRPr sz="1350"/>
            </a:lvl9pPr>
          </a:lstStyle>
          <a:p>
            <a:pPr lvl="0"/>
            <a:r>
              <a:rPr lang="zh-CN" altLang="en-US"/>
              <a:t>单击此处编辑母版文本样式</a:t>
            </a:r>
          </a:p>
        </p:txBody>
      </p:sp>
      <p:sp>
        <p:nvSpPr>
          <p:cNvPr id="6" name="内容占位符 5"/>
          <p:cNvSpPr>
            <a:spLocks noGrp="1"/>
          </p:cNvSpPr>
          <p:nvPr>
            <p:ph sz="quarter" idx="4"/>
          </p:nvPr>
        </p:nvSpPr>
        <p:spPr>
          <a:xfrm>
            <a:off x="4692704" y="2665379"/>
            <a:ext cx="3673182" cy="3524284"/>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日期占位符 6"/>
          <p:cNvSpPr>
            <a:spLocks noGrp="1"/>
          </p:cNvSpPr>
          <p:nvPr>
            <p:ph type="dt" sz="half" idx="10"/>
          </p:nvPr>
        </p:nvSpPr>
        <p:spPr/>
        <p:txBody>
          <a:bodyPr/>
          <a:lstStyle/>
          <a:p>
            <a:pPr lvl="0"/>
            <a:endParaRPr lang="zh-CN" altLang="en-US">
              <a:latin typeface="Arial" panose="020B0604020202020204" pitchFamily="34" charset="0"/>
            </a:endParaRPr>
          </a:p>
        </p:txBody>
      </p:sp>
      <p:sp>
        <p:nvSpPr>
          <p:cNvPr id="8" name="页脚占位符 7"/>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9" name="灯片编号占位符 8"/>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日期占位符 2"/>
          <p:cNvSpPr>
            <a:spLocks noGrp="1"/>
          </p:cNvSpPr>
          <p:nvPr>
            <p:ph type="dt" sz="half" idx="10"/>
          </p:nvPr>
        </p:nvSpPr>
        <p:spPr/>
        <p:txBody>
          <a:bodyPr/>
          <a:lstStyle/>
          <a:p>
            <a:pPr lvl="0"/>
            <a:endParaRPr lang="zh-CN" altLang="en-US">
              <a:latin typeface="Arial" panose="020B0604020202020204" pitchFamily="34" charset="0"/>
            </a:endParaRPr>
          </a:p>
        </p:txBody>
      </p:sp>
      <p:sp>
        <p:nvSpPr>
          <p:cNvPr id="4" name="页脚占位符 3"/>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5" name="灯片编号占位符 4"/>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pPr lvl="0"/>
            <a:endParaRPr lang="zh-CN" altLang="en-US">
              <a:latin typeface="Arial" panose="020B0604020202020204" pitchFamily="34" charset="0"/>
            </a:endParaRPr>
          </a:p>
        </p:txBody>
      </p:sp>
      <p:sp>
        <p:nvSpPr>
          <p:cNvPr id="3" name="页脚占位符 2"/>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4" name="灯片编号占位符 3"/>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2949178" cy="1600200"/>
          </a:xfrm>
        </p:spPr>
        <p:txBody>
          <a:bodyPr anchor="b"/>
          <a:lstStyle>
            <a:lvl1pPr>
              <a:defRPr sz="2400"/>
            </a:lvl1pPr>
          </a:lstStyle>
          <a:p>
            <a:r>
              <a:rPr lang="zh-CN" altLang="en-US"/>
              <a:t>单击此处编辑母版标题样式</a:t>
            </a:r>
          </a:p>
        </p:txBody>
      </p:sp>
      <p:sp>
        <p:nvSpPr>
          <p:cNvPr id="3" name="内容占位符 2"/>
          <p:cNvSpPr>
            <a:spLocks noGrp="1"/>
          </p:cNvSpPr>
          <p:nvPr>
            <p:ph idx="1"/>
          </p:nvPr>
        </p:nvSpPr>
        <p:spPr>
          <a:xfrm>
            <a:off x="3887391" y="987425"/>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629841" y="457200"/>
            <a:ext cx="3124012" cy="1600200"/>
          </a:xfrm>
        </p:spPr>
        <p:txBody>
          <a:bodyPr anchor="b"/>
          <a:lstStyle>
            <a:lvl1pPr>
              <a:defRPr sz="2400"/>
            </a:lvl1pPr>
          </a:lstStyle>
          <a:p>
            <a:r>
              <a:rPr lang="zh-CN" altLang="en-US"/>
              <a:t>单击此处编辑母版标题样式</a:t>
            </a:r>
          </a:p>
        </p:txBody>
      </p:sp>
      <p:sp>
        <p:nvSpPr>
          <p:cNvPr id="3" name="图片占位符 2"/>
          <p:cNvSpPr>
            <a:spLocks noGrp="1"/>
          </p:cNvSpPr>
          <p:nvPr>
            <p:ph type="pic" idx="1"/>
          </p:nvPr>
        </p:nvSpPr>
        <p:spPr>
          <a:xfrm>
            <a:off x="3887391" y="457201"/>
            <a:ext cx="4629150" cy="5403850"/>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zh-CN" altLang="en-US"/>
          </a:p>
        </p:txBody>
      </p:sp>
      <p:sp>
        <p:nvSpPr>
          <p:cNvPr id="4" name="文本占位符 3"/>
          <p:cNvSpPr>
            <a:spLocks noGrp="1"/>
          </p:cNvSpPr>
          <p:nvPr>
            <p:ph type="body" sz="half" idx="2"/>
          </p:nvPr>
        </p:nvSpPr>
        <p:spPr>
          <a:xfrm>
            <a:off x="629841" y="2057400"/>
            <a:ext cx="3124012" cy="3811588"/>
          </a:xfrm>
        </p:spPr>
        <p:txBody>
          <a:bodyPr/>
          <a:lstStyle>
            <a:lvl1pPr marL="0" indent="0">
              <a:buNone/>
              <a:defRPr sz="1500"/>
            </a:lvl1pPr>
            <a:lvl2pPr marL="342900" indent="0">
              <a:buNone/>
              <a:defRPr sz="1350"/>
            </a:lvl2pPr>
            <a:lvl3pPr marL="685800" indent="0">
              <a:buNone/>
              <a:defRPr sz="1200"/>
            </a:lvl3pPr>
            <a:lvl4pPr marL="1028700" indent="0">
              <a:buNone/>
              <a:defRPr sz="1050"/>
            </a:lvl4pPr>
            <a:lvl5pPr marL="1371600" indent="0">
              <a:buNone/>
              <a:defRPr sz="1050"/>
            </a:lvl5pPr>
            <a:lvl6pPr marL="1714500" indent="0">
              <a:buNone/>
              <a:defRPr sz="1050"/>
            </a:lvl6pPr>
            <a:lvl7pPr marL="2057400" indent="0">
              <a:buNone/>
              <a:defRPr sz="1050"/>
            </a:lvl7pPr>
            <a:lvl8pPr marL="2400300" indent="0">
              <a:buNone/>
              <a:defRPr sz="1050"/>
            </a:lvl8pPr>
            <a:lvl9pPr marL="2743200" indent="0">
              <a:buNone/>
              <a:defRPr sz="1050"/>
            </a:lvl9pPr>
          </a:lstStyle>
          <a:p>
            <a:pPr lvl="0"/>
            <a:r>
              <a:rPr lang="zh-CN" altLang="en-US"/>
              <a:t>单击此处编辑母版文本样式</a:t>
            </a:r>
          </a:p>
        </p:txBody>
      </p:sp>
      <p:sp>
        <p:nvSpPr>
          <p:cNvPr id="5" name="日期占位符 4"/>
          <p:cNvSpPr>
            <a:spLocks noGrp="1"/>
          </p:cNvSpPr>
          <p:nvPr>
            <p:ph type="dt" sz="half" idx="10"/>
          </p:nvPr>
        </p:nvSpPr>
        <p:spPr/>
        <p:txBody>
          <a:bodyPr/>
          <a:lstStyle/>
          <a:p>
            <a:pPr lvl="0"/>
            <a:endParaRPr lang="zh-CN" altLang="en-US">
              <a:latin typeface="Arial" panose="020B0604020202020204" pitchFamily="34" charset="0"/>
            </a:endParaRPr>
          </a:p>
        </p:txBody>
      </p:sp>
      <p:sp>
        <p:nvSpPr>
          <p:cNvPr id="6" name="页脚占位符 5"/>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7" name="灯片编号占位符 6"/>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竖版">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6629400" y="274638"/>
            <a:ext cx="2057400" cy="5851525"/>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457200" y="274638"/>
            <a:ext cx="6052930" cy="5851525"/>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p:txBody>
          <a:bodyPr/>
          <a:lstStyle/>
          <a:p>
            <a:pPr lvl="0"/>
            <a:endParaRPr lang="zh-CN" altLang="en-US">
              <a:latin typeface="Arial" panose="020B0604020202020204" pitchFamily="34" charset="0"/>
            </a:endParaRPr>
          </a:p>
        </p:txBody>
      </p:sp>
      <p:sp>
        <p:nvSpPr>
          <p:cNvPr id="5" name="页脚占位符 4"/>
          <p:cNvSpPr>
            <a:spLocks noGrp="1"/>
          </p:cNvSpPr>
          <p:nvPr>
            <p:ph type="ftr" sz="quarter" idx="11"/>
          </p:nvPr>
        </p:nvSpPr>
        <p:spPr/>
        <p:txBody>
          <a:bodyPr/>
          <a:lstStyle/>
          <a:p>
            <a:pPr lvl="0"/>
            <a:endParaRPr lang="zh-CN" altLang="en-US">
              <a:latin typeface="Arial" panose="020B0604020202020204" pitchFamily="34" charset="0"/>
            </a:endParaRPr>
          </a:p>
        </p:txBody>
      </p:sp>
      <p:sp>
        <p:nvSpPr>
          <p:cNvPr id="6" name="灯片编号占位符 5"/>
          <p:cNvSpPr>
            <a:spLocks noGrp="1"/>
          </p:cNvSpPr>
          <p:nvPr>
            <p:ph type="sldNum" sz="quarter" idx="12"/>
          </p:nvPr>
        </p:nvSpPr>
        <p:spPr/>
        <p:txBody>
          <a:body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alpha val="100000"/>
          </a:schemeClr>
        </a:solidFill>
        <a:effectLst/>
      </p:bgPr>
    </p:bg>
    <p:spTree>
      <p:nvGrpSpPr>
        <p:cNvPr id="1" name=""/>
        <p:cNvGrpSpPr/>
        <p:nvPr/>
      </p:nvGrpSpPr>
      <p:grpSpPr>
        <a:xfrm>
          <a:off x="0" y="0"/>
          <a:ext cx="0" cy="0"/>
          <a:chOff x="0" y="0"/>
          <a:chExt cx="0" cy="0"/>
        </a:xfrm>
      </p:grpSpPr>
      <p:sp>
        <p:nvSpPr>
          <p:cNvPr id="1026" name="标题 1025"/>
          <p:cNvSpPr>
            <a:spLocks noGrp="1"/>
          </p:cNvSpPr>
          <p:nvPr>
            <p:ph type="title"/>
          </p:nvPr>
        </p:nvSpPr>
        <p:spPr>
          <a:xfrm>
            <a:off x="457200" y="274638"/>
            <a:ext cx="8229600" cy="1143000"/>
          </a:xfrm>
          <a:prstGeom prst="rect">
            <a:avLst/>
          </a:prstGeom>
          <a:noFill/>
          <a:ln w="9525">
            <a:noFill/>
          </a:ln>
        </p:spPr>
        <p:txBody>
          <a:bodyPr anchor="ctr"/>
          <a:lstStyle/>
          <a:p>
            <a:pPr lvl="0"/>
            <a:r>
              <a:rPr lang="zh-CN" altLang="en-US"/>
              <a:t>单击此处编辑母版标题样式</a:t>
            </a:r>
          </a:p>
        </p:txBody>
      </p:sp>
      <p:sp>
        <p:nvSpPr>
          <p:cNvPr id="1027" name="文本占位符 1026"/>
          <p:cNvSpPr>
            <a:spLocks noGrp="1"/>
          </p:cNvSpPr>
          <p:nvPr>
            <p:ph type="body" idx="1"/>
          </p:nvPr>
        </p:nvSpPr>
        <p:spPr>
          <a:xfrm>
            <a:off x="457200" y="1600200"/>
            <a:ext cx="8229600" cy="4525963"/>
          </a:xfrm>
          <a:prstGeom prst="rect">
            <a:avLst/>
          </a:prstGeom>
          <a:noFill/>
          <a:ln w="9525">
            <a:noFill/>
          </a:ln>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1028" name="日期占位符 1027"/>
          <p:cNvSpPr>
            <a:spLocks noGrp="1"/>
          </p:cNvSpPr>
          <p:nvPr>
            <p:ph type="dt" sz="half" idx="2"/>
          </p:nvPr>
        </p:nvSpPr>
        <p:spPr>
          <a:xfrm>
            <a:off x="457200" y="6245225"/>
            <a:ext cx="2133600" cy="476250"/>
          </a:xfrm>
          <a:prstGeom prst="rect">
            <a:avLst/>
          </a:prstGeom>
          <a:noFill/>
          <a:ln w="9525">
            <a:noFill/>
          </a:ln>
        </p:spPr>
        <p:txBody>
          <a:bodyPr/>
          <a:lstStyle>
            <a:lvl1pPr>
              <a:defRPr sz="1400"/>
            </a:lvl1pPr>
          </a:lstStyle>
          <a:p>
            <a:pPr lvl="0"/>
            <a:endParaRPr lang="zh-CN" altLang="en-US">
              <a:latin typeface="Arial" panose="020B0604020202020204" pitchFamily="34" charset="0"/>
            </a:endParaRPr>
          </a:p>
        </p:txBody>
      </p:sp>
      <p:sp>
        <p:nvSpPr>
          <p:cNvPr id="1029" name="页脚占位符 1028"/>
          <p:cNvSpPr>
            <a:spLocks noGrp="1"/>
          </p:cNvSpPr>
          <p:nvPr>
            <p:ph type="ftr" sz="quarter" idx="3"/>
          </p:nvPr>
        </p:nvSpPr>
        <p:spPr>
          <a:xfrm>
            <a:off x="3124200" y="6245225"/>
            <a:ext cx="2895600" cy="476250"/>
          </a:xfrm>
          <a:prstGeom prst="rect">
            <a:avLst/>
          </a:prstGeom>
          <a:noFill/>
          <a:ln w="9525">
            <a:noFill/>
          </a:ln>
        </p:spPr>
        <p:txBody>
          <a:bodyPr/>
          <a:lstStyle>
            <a:lvl1pPr algn="ctr">
              <a:defRPr sz="1400"/>
            </a:lvl1pPr>
          </a:lstStyle>
          <a:p>
            <a:pPr lvl="0"/>
            <a:endParaRPr lang="zh-CN" altLang="en-US">
              <a:latin typeface="Arial" panose="020B0604020202020204" pitchFamily="34" charset="0"/>
            </a:endParaRPr>
          </a:p>
        </p:txBody>
      </p:sp>
      <p:sp>
        <p:nvSpPr>
          <p:cNvPr id="1030" name="灯片编号占位符 1029"/>
          <p:cNvSpPr>
            <a:spLocks noGrp="1"/>
          </p:cNvSpPr>
          <p:nvPr>
            <p:ph type="sldNum" sz="quarter" idx="4"/>
          </p:nvPr>
        </p:nvSpPr>
        <p:spPr>
          <a:xfrm>
            <a:off x="6553200" y="6245225"/>
            <a:ext cx="2133600" cy="476250"/>
          </a:xfrm>
          <a:prstGeom prst="rect">
            <a:avLst/>
          </a:prstGeom>
          <a:noFill/>
          <a:ln w="9525">
            <a:noFill/>
          </a:ln>
        </p:spPr>
        <p:txBody>
          <a:bodyPr/>
          <a:lstStyle>
            <a:lvl1pPr algn="r">
              <a:defRPr sz="1400"/>
            </a:lvl1pPr>
          </a:lstStyle>
          <a:p>
            <a:pPr lvl="0"/>
            <a:fld id="{9A0DB2DC-4C9A-4742-B13C-FB6460FD3503}" type="slidenum">
              <a:rPr lang="zh-CN" altLang="en-US">
                <a:latin typeface="Arial" panose="020B0604020202020204" pitchFamily="34" charset="0"/>
              </a:rPr>
              <a:t>‹#›</a:t>
            </a:fld>
            <a:endParaRPr lang="zh-CN" altLang="en-US">
              <a:latin typeface="Arial" panose="020B0604020202020204" pitchFamily="34" charset="0"/>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marL="0" lvl="0" indent="0" algn="ctr" defTabSz="914400" eaLnBrk="1" fontAlgn="base" latinLnBrk="0" hangingPunct="1">
        <a:lnSpc>
          <a:spcPct val="100000"/>
        </a:lnSpc>
        <a:spcBef>
          <a:spcPct val="0"/>
        </a:spcBef>
        <a:spcAft>
          <a:spcPct val="0"/>
        </a:spcAft>
        <a:buNone/>
        <a:defRPr sz="4400" b="0" i="0" u="none" kern="1200" baseline="0">
          <a:solidFill>
            <a:schemeClr val="tx2"/>
          </a:solidFill>
          <a:latin typeface="+mj-lt"/>
          <a:ea typeface="+mj-ea"/>
          <a:cs typeface="+mj-cs"/>
        </a:defRPr>
      </a:lvl1pPr>
    </p:titleStyle>
    <p:bodyStyle>
      <a:lvl1pPr marL="342900" lvl="0" indent="-342900" algn="l" defTabSz="914400" eaLnBrk="1" fontAlgn="base" latinLnBrk="0" hangingPunct="1">
        <a:lnSpc>
          <a:spcPct val="100000"/>
        </a:lnSpc>
        <a:spcBef>
          <a:spcPct val="20000"/>
        </a:spcBef>
        <a:spcAft>
          <a:spcPct val="0"/>
        </a:spcAft>
        <a:buChar char="•"/>
        <a:defRPr sz="3200" b="0" i="0" u="none" kern="1200" baseline="0">
          <a:solidFill>
            <a:schemeClr val="tx1"/>
          </a:solidFill>
          <a:latin typeface="+mn-lt"/>
          <a:ea typeface="+mn-ea"/>
          <a:cs typeface="+mn-cs"/>
        </a:defRPr>
      </a:lvl1pPr>
      <a:lvl2pPr marL="742950" lvl="1" indent="-285750" algn="l" defTabSz="914400" eaLnBrk="1" fontAlgn="base" latinLnBrk="0" hangingPunct="1">
        <a:lnSpc>
          <a:spcPct val="100000"/>
        </a:lnSpc>
        <a:spcBef>
          <a:spcPct val="20000"/>
        </a:spcBef>
        <a:spcAft>
          <a:spcPct val="0"/>
        </a:spcAft>
        <a:buChar char="–"/>
        <a:defRPr sz="2800" b="0" i="0" u="none" kern="1200" baseline="0">
          <a:solidFill>
            <a:schemeClr val="tx1"/>
          </a:solidFill>
          <a:latin typeface="+mn-lt"/>
          <a:ea typeface="+mn-ea"/>
          <a:cs typeface="+mn-cs"/>
        </a:defRPr>
      </a:lvl2pPr>
      <a:lvl3pPr marL="1143000" lvl="2" indent="-228600" algn="l" defTabSz="914400" eaLnBrk="1" fontAlgn="base" latinLnBrk="0" hangingPunct="1">
        <a:lnSpc>
          <a:spcPct val="100000"/>
        </a:lnSpc>
        <a:spcBef>
          <a:spcPct val="20000"/>
        </a:spcBef>
        <a:spcAft>
          <a:spcPct val="0"/>
        </a:spcAft>
        <a:buChar char="•"/>
        <a:defRPr sz="2400" b="0" i="0" u="none" kern="1200" baseline="0">
          <a:solidFill>
            <a:schemeClr val="tx1"/>
          </a:solidFill>
          <a:latin typeface="+mn-lt"/>
          <a:ea typeface="+mn-ea"/>
          <a:cs typeface="+mn-cs"/>
        </a:defRPr>
      </a:lvl3pPr>
      <a:lvl4pPr marL="1600200" lvl="3"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4pPr>
      <a:lvl5pPr marL="2057400" lvl="4"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5pPr>
      <a:lvl6pPr marL="2514600" lvl="5"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6pPr>
      <a:lvl7pPr marL="2971800" lvl="6"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7pPr>
      <a:lvl8pPr marL="3429000" lvl="7"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8pPr>
      <a:lvl9pPr marL="3886200" lvl="8" indent="-228600" algn="l" defTabSz="914400" eaLnBrk="1" fontAlgn="base" latinLnBrk="0" hangingPunct="1">
        <a:lnSpc>
          <a:spcPct val="100000"/>
        </a:lnSpc>
        <a:spcBef>
          <a:spcPct val="20000"/>
        </a:spcBef>
        <a:spcAft>
          <a:spcPct val="0"/>
        </a:spcAft>
        <a:buChar char="»"/>
        <a:defRPr sz="2000" b="0" i="0" u="none" kern="1200" baseline="0">
          <a:solidFill>
            <a:schemeClr val="tx1"/>
          </a:solidFill>
          <a:latin typeface="+mn-lt"/>
          <a:ea typeface="+mn-ea"/>
          <a:cs typeface="+mn-cs"/>
        </a:defRPr>
      </a:lvl9pPr>
    </p:bodyStyle>
    <p:otherStyle>
      <a:lvl1pPr marL="0" lvl="0" indent="0" algn="l" defTabSz="914400" eaLnBrk="1" fontAlgn="base" latinLnBrk="0" hangingPunct="1">
        <a:lnSpc>
          <a:spcPct val="100000"/>
        </a:lnSpc>
        <a:spcBef>
          <a:spcPct val="0"/>
        </a:spcBef>
        <a:spcAft>
          <a:spcPct val="0"/>
        </a:spcAft>
        <a:buNone/>
        <a:defRPr sz="1800" b="0" i="0" u="none" kern="1200" baseline="0">
          <a:solidFill>
            <a:schemeClr val="tx1"/>
          </a:solidFill>
          <a:latin typeface="+mn-lt"/>
          <a:ea typeface="+mn-ea"/>
          <a:cs typeface="+mn-cs"/>
        </a:defRPr>
      </a:lvl1pPr>
      <a:lvl2pPr marL="457200" lvl="1"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2pPr>
      <a:lvl3pPr marL="914400" lvl="2"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3pPr>
      <a:lvl4pPr marL="1371600" lvl="3"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4pPr>
      <a:lvl5pPr marL="1828800" lvl="4"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5pPr>
      <a:lvl6pPr marL="2286000" lvl="5"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6pPr>
      <a:lvl7pPr marL="2743200" lvl="6"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7pPr>
      <a:lvl8pPr marL="3200400" lvl="7"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8pPr>
      <a:lvl9pPr marL="3657600" lvl="8" indent="0" algn="l" defTabSz="914400" eaLnBrk="1" fontAlgn="base" latinLnBrk="0" hangingPunct="1">
        <a:lnSpc>
          <a:spcPct val="100000"/>
        </a:lnSpc>
        <a:spcBef>
          <a:spcPct val="0"/>
        </a:spcBef>
        <a:spcAft>
          <a:spcPct val="0"/>
        </a:spcAft>
        <a:buNone/>
        <a:defRPr b="0" i="0" u="none" kern="1200" baseline="0">
          <a:solidFill>
            <a:schemeClr val="tx1"/>
          </a:solidFill>
          <a:latin typeface="Arial" panose="020B0604020202020204" pitchFamily="34" charset="0"/>
          <a:ea typeface="宋体" panose="02010600030101010101" pitchFamily="2" charset="-122"/>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1.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2.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3.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3.jpeg"/><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jpe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0.jpeg"/><Relationship Id="rId1" Type="http://schemas.openxmlformats.org/officeDocument/2006/relationships/slideLayout" Target="../slideLayouts/slideLayout1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683260" y="3644900"/>
            <a:ext cx="7772400" cy="1470025"/>
          </a:xfrm>
        </p:spPr>
        <p:txBody>
          <a:bodyPr anchor="ctr"/>
          <a:lstStyle/>
          <a:p>
            <a:pPr defTabSz="914400">
              <a:buClrTx/>
              <a:buSzTx/>
              <a:buFontTx/>
            </a:pPr>
            <a:r>
              <a:rPr lang="en-US" altLang="zh-CN" sz="4800" b="1" dirty="0">
                <a:solidFill>
                  <a:schemeClr val="bg1"/>
                </a:solidFill>
                <a:latin typeface="黑体" panose="02010609060101010101" pitchFamily="49" charset="-122"/>
                <a:ea typeface="黑体" panose="02010609060101010101" pitchFamily="49" charset="-122"/>
                <a:cs typeface="思源黑体 CN Bold" panose="020B0800000000000000" charset="-122"/>
              </a:rPr>
              <a:t>38</a:t>
            </a:r>
            <a:r>
              <a:rPr lang="zh-CN" altLang="en-US" sz="4800" b="1" dirty="0">
                <a:solidFill>
                  <a:schemeClr val="bg1"/>
                </a:solidFill>
                <a:latin typeface="黑体" panose="02010609060101010101" pitchFamily="49" charset="-122"/>
                <a:ea typeface="黑体" panose="02010609060101010101" pitchFamily="49" charset="-122"/>
                <a:cs typeface="思源黑体 CN Bold" panose="020B0800000000000000" charset="-122"/>
              </a:rPr>
              <a:t>页</a:t>
            </a:r>
            <a:r>
              <a:rPr lang="en-US" altLang="zh-CN" sz="4800" b="1" dirty="0">
                <a:solidFill>
                  <a:schemeClr val="bg1"/>
                </a:solidFill>
                <a:latin typeface="黑体" panose="02010609060101010101" pitchFamily="49" charset="-122"/>
                <a:ea typeface="黑体" panose="02010609060101010101" pitchFamily="49" charset="-122"/>
                <a:cs typeface="思源黑体 CN Bold" panose="020B0800000000000000" charset="-122"/>
              </a:rPr>
              <a:t>PPT</a:t>
            </a:r>
            <a:r>
              <a:rPr lang="zh-CN" altLang="en-US" sz="4800" b="1" dirty="0">
                <a:solidFill>
                  <a:schemeClr val="bg1"/>
                </a:solidFill>
                <a:latin typeface="黑体" panose="02010609060101010101" pitchFamily="49" charset="-122"/>
                <a:ea typeface="黑体" panose="02010609060101010101" pitchFamily="49" charset="-122"/>
                <a:cs typeface="思源黑体 CN Bold" panose="020B0800000000000000" charset="-122"/>
              </a:rPr>
              <a:t>了解中国五大</a:t>
            </a:r>
            <a:br>
              <a:rPr lang="en-US" altLang="zh-CN" sz="4800" b="1" dirty="0">
                <a:solidFill>
                  <a:schemeClr val="bg1"/>
                </a:solidFill>
                <a:latin typeface="黑体" panose="02010609060101010101" pitchFamily="49" charset="-122"/>
                <a:ea typeface="黑体" panose="02010609060101010101" pitchFamily="49" charset="-122"/>
                <a:cs typeface="思源黑体 CN Bold" panose="020B0800000000000000" charset="-122"/>
              </a:rPr>
            </a:br>
            <a:r>
              <a:rPr lang="zh-CN" altLang="en-US" sz="4800" b="1" kern="1200" baseline="0" dirty="0">
                <a:solidFill>
                  <a:schemeClr val="bg1"/>
                </a:solidFill>
                <a:latin typeface="黑体" panose="02010609060101010101" pitchFamily="49" charset="-122"/>
                <a:ea typeface="黑体" panose="02010609060101010101" pitchFamily="49" charset="-122"/>
                <a:cs typeface="思源黑体 CN Bold" panose="020B0800000000000000" charset="-122"/>
              </a:rPr>
              <a:t>单晶硅上市企业</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5" name="副标题 3074"/>
          <p:cNvSpPr>
            <a:spLocks noGrp="1"/>
          </p:cNvSpPr>
          <p:nvPr>
            <p:ph type="subTitle" idx="1"/>
          </p:nvPr>
        </p:nvSpPr>
        <p:spPr>
          <a:xfrm>
            <a:off x="1043608" y="1701164"/>
            <a:ext cx="7171387" cy="4032091"/>
          </a:xfrm>
        </p:spPr>
        <p:txBody>
          <a:bodyPr/>
          <a:lstStyle/>
          <a:p>
            <a:pPr defTabSz="914400">
              <a:buClrTx/>
              <a:buSzTx/>
              <a:buFontTx/>
            </a:pPr>
            <a:r>
              <a:rPr lang="en-US" sz="3200" kern="1200" baseline="0" dirty="0">
                <a:latin typeface="黑体" panose="02010609060101010101" pitchFamily="49" charset="-122"/>
                <a:ea typeface="黑体" panose="02010609060101010101" pitchFamily="49" charset="-122"/>
                <a:cs typeface="微软雅黑" panose="020B0503020204020204" charset="-122"/>
              </a:rPr>
              <a:t>1</a:t>
            </a:r>
            <a:r>
              <a:rPr lang="zh-CN" altLang="en-US" sz="3200" dirty="0">
                <a:latin typeface="黑体" panose="02010609060101010101" pitchFamily="49" charset="-122"/>
                <a:ea typeface="黑体" panose="02010609060101010101" pitchFamily="49" charset="-122"/>
                <a:cs typeface="微软雅黑" panose="020B0503020204020204" charset="-122"/>
                <a:sym typeface="+mn-ea"/>
              </a:rPr>
              <a:t>隆基股份</a:t>
            </a:r>
            <a:endParaRPr lang="en-US" altLang="zh-CN" sz="3200" dirty="0">
              <a:latin typeface="黑体" panose="02010609060101010101" pitchFamily="49" charset="-122"/>
              <a:ea typeface="黑体" panose="02010609060101010101" pitchFamily="49" charset="-122"/>
              <a:cs typeface="微软雅黑" panose="020B0503020204020204" charset="-122"/>
              <a:sym typeface="+mn-ea"/>
            </a:endParaRPr>
          </a:p>
          <a:p>
            <a:pPr defTabSz="914400">
              <a:buClrTx/>
              <a:buSzTx/>
              <a:buFontTx/>
            </a:pPr>
            <a:r>
              <a:rPr lang="en-US" sz="3200" kern="1200" baseline="0" dirty="0">
                <a:latin typeface="黑体" panose="02010609060101010101" pitchFamily="49" charset="-122"/>
                <a:ea typeface="黑体" panose="02010609060101010101" pitchFamily="49" charset="-122"/>
                <a:cs typeface="微软雅黑" panose="020B0503020204020204" charset="-122"/>
              </a:rPr>
              <a:t>2</a:t>
            </a:r>
            <a:r>
              <a:rPr lang="zh-CN" altLang="en-US" sz="3200" dirty="0">
                <a:latin typeface="黑体" panose="02010609060101010101" pitchFamily="49" charset="-122"/>
                <a:ea typeface="黑体" panose="02010609060101010101" pitchFamily="49" charset="-122"/>
                <a:cs typeface="微软雅黑" panose="020B0503020204020204" charset="-122"/>
                <a:sym typeface="+mn-ea"/>
              </a:rPr>
              <a:t>中环股份</a:t>
            </a:r>
            <a:endParaRPr lang="en-US" altLang="zh-CN" sz="3200" dirty="0">
              <a:latin typeface="黑体" panose="02010609060101010101" pitchFamily="49" charset="-122"/>
              <a:ea typeface="黑体" panose="02010609060101010101" pitchFamily="49" charset="-122"/>
              <a:cs typeface="微软雅黑" panose="020B0503020204020204" charset="-122"/>
              <a:sym typeface="+mn-ea"/>
            </a:endParaRPr>
          </a:p>
          <a:p>
            <a:pPr defTabSz="914400">
              <a:buClrTx/>
              <a:buSzTx/>
              <a:buFontTx/>
            </a:pPr>
            <a:r>
              <a:rPr lang="en-US" sz="3200" kern="1200" baseline="0" dirty="0">
                <a:latin typeface="黑体" panose="02010609060101010101" pitchFamily="49" charset="-122"/>
                <a:ea typeface="黑体" panose="02010609060101010101" pitchFamily="49" charset="-122"/>
                <a:cs typeface="微软雅黑" panose="020B0503020204020204" charset="-122"/>
              </a:rPr>
              <a:t>3</a:t>
            </a:r>
            <a:r>
              <a:rPr lang="zh-CN" altLang="en-US" sz="3200" dirty="0">
                <a:latin typeface="黑体" panose="02010609060101010101" pitchFamily="49" charset="-122"/>
                <a:ea typeface="黑体" panose="02010609060101010101" pitchFamily="49" charset="-122"/>
                <a:cs typeface="微软雅黑" panose="020B0503020204020204" charset="-122"/>
                <a:sym typeface="+mn-ea"/>
              </a:rPr>
              <a:t>晶科能源</a:t>
            </a:r>
            <a:endParaRPr lang="en-US" altLang="zh-CN" sz="3200" dirty="0">
              <a:latin typeface="黑体" panose="02010609060101010101" pitchFamily="49" charset="-122"/>
              <a:ea typeface="黑体" panose="02010609060101010101" pitchFamily="49" charset="-122"/>
              <a:cs typeface="微软雅黑" panose="020B0503020204020204" charset="-122"/>
              <a:sym typeface="+mn-ea"/>
            </a:endParaRPr>
          </a:p>
          <a:p>
            <a:pPr defTabSz="914400">
              <a:buClrTx/>
              <a:buSzTx/>
              <a:buFontTx/>
            </a:pPr>
            <a:r>
              <a:rPr lang="en-US" sz="3200" kern="1200" baseline="0" dirty="0">
                <a:latin typeface="黑体" panose="02010609060101010101" pitchFamily="49" charset="-122"/>
                <a:ea typeface="黑体" panose="02010609060101010101" pitchFamily="49" charset="-122"/>
                <a:cs typeface="微软雅黑" panose="020B0503020204020204" charset="-122"/>
              </a:rPr>
              <a:t>4</a:t>
            </a:r>
            <a:r>
              <a:rPr lang="zh-CN" altLang="en-US" sz="3200" dirty="0">
                <a:latin typeface="黑体" panose="02010609060101010101" pitchFamily="49" charset="-122"/>
                <a:ea typeface="黑体" panose="02010609060101010101" pitchFamily="49" charset="-122"/>
                <a:cs typeface="微软雅黑" panose="020B0503020204020204" charset="-122"/>
                <a:sym typeface="+mn-ea"/>
              </a:rPr>
              <a:t>上机数控</a:t>
            </a:r>
            <a:endParaRPr lang="en-US" altLang="zh-CN" sz="3200" dirty="0">
              <a:latin typeface="黑体" panose="02010609060101010101" pitchFamily="49" charset="-122"/>
              <a:ea typeface="黑体" panose="02010609060101010101" pitchFamily="49" charset="-122"/>
              <a:cs typeface="微软雅黑" panose="020B0503020204020204" charset="-122"/>
              <a:sym typeface="+mn-ea"/>
            </a:endParaRPr>
          </a:p>
          <a:p>
            <a:pPr defTabSz="914400">
              <a:buClrTx/>
              <a:buSzTx/>
              <a:buFontTx/>
            </a:pPr>
            <a:r>
              <a:rPr lang="en-US" sz="3200" kern="1200" baseline="0" dirty="0">
                <a:latin typeface="黑体" panose="02010609060101010101" pitchFamily="49" charset="-122"/>
                <a:ea typeface="黑体" panose="02010609060101010101" pitchFamily="49" charset="-122"/>
                <a:cs typeface="微软雅黑" panose="020B0503020204020204" charset="-122"/>
              </a:rPr>
              <a:t>5</a:t>
            </a:r>
            <a:r>
              <a:rPr lang="zh-CN" altLang="en-US" sz="3200" dirty="0">
                <a:latin typeface="黑体" panose="02010609060101010101" pitchFamily="49" charset="-122"/>
                <a:ea typeface="黑体" panose="02010609060101010101" pitchFamily="49" charset="-122"/>
                <a:cs typeface="微软雅黑" panose="020B0503020204020204" charset="-122"/>
                <a:sym typeface="+mn-ea"/>
              </a:rPr>
              <a:t>晶澳科技</a:t>
            </a:r>
            <a:endParaRPr lang="en-US" altLang="zh-CN" sz="3200" dirty="0">
              <a:latin typeface="黑体" panose="02010609060101010101" pitchFamily="49" charset="-122"/>
              <a:ea typeface="黑体" panose="02010609060101010101" pitchFamily="49" charset="-122"/>
              <a:cs typeface="微软雅黑" panose="020B0503020204020204" charset="-122"/>
              <a:sym typeface="+mn-ea"/>
            </a:endParaRPr>
          </a:p>
          <a:p>
            <a:pPr algn="just" defTabSz="914400">
              <a:buClrTx/>
              <a:buSzTx/>
              <a:buFontTx/>
            </a:pPr>
            <a:endParaRPr lang="en-US" sz="3200" kern="1200" baseline="0" dirty="0">
              <a:latin typeface="黑体" panose="02010609060101010101" pitchFamily="49" charset="-122"/>
              <a:ea typeface="黑体" panose="02010609060101010101" pitchFamily="49" charset="-122"/>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kern="1200" baseline="0" dirty="0">
                <a:solidFill>
                  <a:schemeClr val="bg1"/>
                </a:solidFill>
                <a:latin typeface="黑体" panose="02010609060101010101" pitchFamily="49" charset="-122"/>
                <a:ea typeface="黑体" panose="02010609060101010101" pitchFamily="49" charset="-122"/>
              </a:rPr>
              <a:t>前言</a:t>
            </a:r>
          </a:p>
        </p:txBody>
      </p:sp>
      <p:sp>
        <p:nvSpPr>
          <p:cNvPr id="3075" name="副标题 3074"/>
          <p:cNvSpPr>
            <a:spLocks noGrp="1"/>
          </p:cNvSpPr>
          <p:nvPr>
            <p:ph type="subTitle" idx="1"/>
          </p:nvPr>
        </p:nvSpPr>
        <p:spPr>
          <a:xfrm>
            <a:off x="379095" y="1196752"/>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单晶硅是硅的单晶体，具有基本完整的点阵结构的晶体，是一种优质的半导体材料。随着</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光伏产业的飞速发展，单晶硅及其相</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关产品单晶硅棒</a:t>
            </a: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片、单晶电池片、单</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晶组件等也有了广阔的发展空间。在中国这片市场上，单晶硅企业蓬勃发展，以下介绍五个重要的单晶硅上市企业。</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9904A6FF-1279-63B5-0A88-02D9570365FC}"/>
              </a:ext>
            </a:extLst>
          </p:cNvPr>
          <p:cNvPicPr>
            <a:picLocks noChangeAspect="1"/>
          </p:cNvPicPr>
          <p:nvPr/>
        </p:nvPicPr>
        <p:blipFill>
          <a:blip r:embed="rId3"/>
          <a:stretch>
            <a:fillRect/>
          </a:stretch>
        </p:blipFill>
        <p:spPr>
          <a:xfrm>
            <a:off x="6484652" y="2060848"/>
            <a:ext cx="2280253" cy="1800200"/>
          </a:xfrm>
          <a:prstGeom prst="rect">
            <a:avLst/>
          </a:prstGeom>
        </p:spPr>
      </p:pic>
      <p:pic>
        <p:nvPicPr>
          <p:cNvPr id="7" name="图片 6">
            <a:extLst>
              <a:ext uri="{FF2B5EF4-FFF2-40B4-BE49-F238E27FC236}">
                <a16:creationId xmlns:a16="http://schemas.microsoft.com/office/drawing/2014/main" id="{4F3DECCE-F19D-160C-3DEA-D65ABFEFCD4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4086292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kern="1200" baseline="0" dirty="0">
                <a:solidFill>
                  <a:schemeClr val="bg1"/>
                </a:solidFill>
                <a:latin typeface="黑体" panose="02010609060101010101" pitchFamily="49" charset="-122"/>
                <a:ea typeface="黑体" panose="02010609060101010101" pitchFamily="49" charset="-122"/>
              </a:rPr>
              <a:t>一、隆基股份（</a:t>
            </a:r>
            <a:r>
              <a:rPr lang="en-US" altLang="zh-CN" sz="3600" b="1" kern="1200" baseline="0" dirty="0">
                <a:solidFill>
                  <a:schemeClr val="bg1"/>
                </a:solidFill>
                <a:latin typeface="黑体" panose="02010609060101010101" pitchFamily="49" charset="-122"/>
                <a:ea typeface="黑体" panose="02010609060101010101" pitchFamily="49" charset="-122"/>
              </a:rPr>
              <a:t>601012</a:t>
            </a:r>
            <a:r>
              <a:rPr lang="zh-CN" altLang="en-US" sz="3600" b="1" kern="1200" baseline="0" dirty="0">
                <a:solidFill>
                  <a:schemeClr val="bg1"/>
                </a:solidFill>
                <a:latin typeface="黑体" panose="02010609060101010101" pitchFamily="49" charset="-122"/>
                <a:ea typeface="黑体" panose="02010609060101010101" pitchFamily="49" charset="-122"/>
              </a:rPr>
              <a:t>）</a:t>
            </a:r>
          </a:p>
        </p:txBody>
      </p:sp>
      <p:sp>
        <p:nvSpPr>
          <p:cNvPr id="3075" name="副标题 3074"/>
          <p:cNvSpPr>
            <a:spLocks noGrp="1"/>
          </p:cNvSpPr>
          <p:nvPr>
            <p:ph type="subTitle" idx="1"/>
          </p:nvPr>
        </p:nvSpPr>
        <p:spPr>
          <a:xfrm>
            <a:off x="379095" y="1196752"/>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隆基股份主要从事</a:t>
            </a:r>
            <a:r>
              <a:rPr lang="zh-CN" altLang="en-US" sz="2800" dirty="0">
                <a:solidFill>
                  <a:srgbClr val="FF0000"/>
                </a:solidFill>
                <a:latin typeface="黑体" panose="02010609060101010101" pitchFamily="49" charset="-122"/>
                <a:ea typeface="黑体" panose="02010609060101010101" pitchFamily="49" charset="-122"/>
                <a:sym typeface="+mn-ea"/>
              </a:rPr>
              <a:t>单晶硅棒、硅片、电池和组件</a:t>
            </a:r>
            <a:r>
              <a:rPr lang="zh-CN" altLang="en-US" sz="2800" dirty="0">
                <a:latin typeface="黑体" panose="02010609060101010101" pitchFamily="49" charset="-122"/>
                <a:ea typeface="黑体" panose="02010609060101010101" pitchFamily="49" charset="-122"/>
                <a:sym typeface="+mn-ea"/>
              </a:rPr>
              <a:t>的研发、生产和销售</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，现已发展成为</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全球最大的单晶</a:t>
            </a:r>
            <a:endParaRPr lang="en-US" altLang="zh-CN" sz="2800" dirty="0">
              <a:solidFill>
                <a:srgbClr val="FF0000"/>
              </a:solidFill>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硅片和组件制造</a:t>
            </a:r>
            <a:endParaRPr lang="en-US" altLang="zh-CN" sz="2800" dirty="0">
              <a:solidFill>
                <a:srgbClr val="FF0000"/>
              </a:solidFill>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企业</a:t>
            </a:r>
            <a:r>
              <a:rPr lang="zh-CN" altLang="en-US" sz="2800" dirty="0">
                <a:latin typeface="黑体" panose="02010609060101010101" pitchFamily="49" charset="-122"/>
                <a:ea typeface="黑体" panose="02010609060101010101" pitchFamily="49" charset="-122"/>
                <a:sym typeface="+mn-ea"/>
              </a:rPr>
              <a:t>。</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5B077B39-6D6F-C6B4-E578-C0B31DAA5893}"/>
              </a:ext>
            </a:extLst>
          </p:cNvPr>
          <p:cNvPicPr>
            <a:picLocks noChangeAspect="1"/>
          </p:cNvPicPr>
          <p:nvPr/>
        </p:nvPicPr>
        <p:blipFill>
          <a:blip r:embed="rId3"/>
          <a:stretch>
            <a:fillRect/>
          </a:stretch>
        </p:blipFill>
        <p:spPr>
          <a:xfrm>
            <a:off x="3146107" y="1919382"/>
            <a:ext cx="5514975" cy="4210050"/>
          </a:xfrm>
          <a:prstGeom prst="rect">
            <a:avLst/>
          </a:prstGeom>
        </p:spPr>
      </p:pic>
      <p:pic>
        <p:nvPicPr>
          <p:cNvPr id="7" name="图片 6">
            <a:extLst>
              <a:ext uri="{FF2B5EF4-FFF2-40B4-BE49-F238E27FC236}">
                <a16:creationId xmlns:a16="http://schemas.microsoft.com/office/drawing/2014/main" id="{058A5599-9DEB-5694-488D-40B461FE57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just" defTabSz="914400">
              <a:lnSpc>
                <a:spcPct val="150000"/>
              </a:lnSpc>
              <a:spcBef>
                <a:spcPts val="0"/>
              </a:spcBef>
              <a:spcAft>
                <a:spcPts val="1200"/>
              </a:spcAft>
              <a:buClrTx/>
              <a:buSzTx/>
              <a:buFontTx/>
            </a:pPr>
            <a:r>
              <a:rPr lang="en-US" altLang="zh-CN" sz="3200" dirty="0">
                <a:latin typeface="黑体" panose="02010609060101010101" pitchFamily="49" charset="-122"/>
                <a:ea typeface="黑体" panose="02010609060101010101" pitchFamily="49" charset="-122"/>
                <a:sym typeface="+mn-ea"/>
              </a:rPr>
              <a:t>1</a:t>
            </a:r>
            <a:r>
              <a:rPr lang="zh-CN" altLang="en-US" sz="3200" dirty="0">
                <a:latin typeface="黑体" panose="02010609060101010101" pitchFamily="49" charset="-122"/>
                <a:ea typeface="黑体" panose="02010609060101010101" pitchFamily="49" charset="-122"/>
                <a:sym typeface="+mn-ea"/>
              </a:rPr>
              <a:t>、隆基股份主营业务</a:t>
            </a:r>
            <a:endParaRPr lang="zh-CN" altLang="en-US" sz="3200" kern="1200" baseline="0" dirty="0">
              <a:latin typeface="黑体" panose="02010609060101010101" pitchFamily="49" charset="-122"/>
              <a:ea typeface="黑体" panose="02010609060101010101" pitchFamily="49" charset="-122"/>
            </a:endParaRP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en-US" altLang="zh-CN" sz="2800" kern="1200" baseline="0" dirty="0">
              <a:latin typeface="黑体" panose="02010609060101010101" pitchFamily="49" charset="-122"/>
              <a:ea typeface="黑体" panose="02010609060101010101" pitchFamily="49" charset="-122"/>
            </a:endParaRPr>
          </a:p>
          <a:p>
            <a:pPr defTabSz="914400">
              <a:lnSpc>
                <a:spcPct val="150000"/>
              </a:lnSpc>
              <a:spcBef>
                <a:spcPts val="0"/>
              </a:spcBef>
              <a:spcAft>
                <a:spcPts val="1200"/>
              </a:spcAft>
              <a:buClrTx/>
              <a:buSzTx/>
              <a:buFontTx/>
            </a:pPr>
            <a:r>
              <a:rPr lang="zh-CN" altLang="en-US" sz="2000" dirty="0">
                <a:latin typeface="黑体" panose="02010609060101010101" pitchFamily="49" charset="-122"/>
                <a:ea typeface="黑体" panose="02010609060101010101" pitchFamily="49" charset="-122"/>
              </a:rPr>
              <a:t>备注：上图红色框内为隆基股份在产业链中所从事的业务范围</a:t>
            </a:r>
            <a:endParaRPr lang="en-US" altLang="zh-CN" sz="200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id="{AA39EC61-AA1F-33C9-E1B4-826B81F9C831}"/>
              </a:ext>
            </a:extLst>
          </p:cNvPr>
          <p:cNvPicPr>
            <a:picLocks noChangeAspect="1"/>
          </p:cNvPicPr>
          <p:nvPr/>
        </p:nvPicPr>
        <p:blipFill>
          <a:blip r:embed="rId3"/>
          <a:stretch>
            <a:fillRect/>
          </a:stretch>
        </p:blipFill>
        <p:spPr>
          <a:xfrm>
            <a:off x="374650" y="2562224"/>
            <a:ext cx="8385810" cy="2234927"/>
          </a:xfrm>
          <a:prstGeom prst="rect">
            <a:avLst/>
          </a:prstGeom>
        </p:spPr>
      </p:pic>
      <p:pic>
        <p:nvPicPr>
          <p:cNvPr id="3" name="图片 2">
            <a:extLst>
              <a:ext uri="{FF2B5EF4-FFF2-40B4-BE49-F238E27FC236}">
                <a16:creationId xmlns:a16="http://schemas.microsoft.com/office/drawing/2014/main" id="{0240CA9C-1690-0AEB-4055-66B2ECB557B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9913938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、单晶硅出货量</a:t>
            </a:r>
          </a:p>
        </p:txBody>
      </p:sp>
      <p:sp>
        <p:nvSpPr>
          <p:cNvPr id="3075" name="副标题 3074"/>
          <p:cNvSpPr>
            <a:spLocks noGrp="1"/>
          </p:cNvSpPr>
          <p:nvPr>
            <p:ph type="subTitle" idx="1"/>
          </p:nvPr>
        </p:nvSpPr>
        <p:spPr>
          <a:xfrm>
            <a:off x="467544" y="1196752"/>
            <a:ext cx="8385810" cy="4932680"/>
          </a:xfrm>
        </p:spPr>
        <p:txBody>
          <a:bodyPr/>
          <a:lstStyle/>
          <a:p>
            <a:pPr algn="just" defTabSz="914400">
              <a:lnSpc>
                <a:spcPct val="150000"/>
              </a:lnSpc>
              <a:spcBef>
                <a:spcPts val="0"/>
              </a:spcBef>
              <a:spcAft>
                <a:spcPts val="1200"/>
              </a:spcAft>
              <a:buClrTx/>
              <a:buSzTx/>
              <a:buFontTx/>
            </a:pP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年，隆基股份实现单晶硅片出货量</a:t>
            </a:r>
            <a:r>
              <a:rPr lang="en-US" altLang="zh-CN" sz="2800" dirty="0">
                <a:latin typeface="黑体" panose="02010609060101010101" pitchFamily="49" charset="-122"/>
                <a:ea typeface="黑体" panose="02010609060101010101" pitchFamily="49" charset="-122"/>
                <a:sym typeface="+mn-ea"/>
              </a:rPr>
              <a:t>70.01GW</a:t>
            </a:r>
            <a:r>
              <a:rPr lang="zh-CN" altLang="en-US" sz="2800" dirty="0">
                <a:latin typeface="黑体" panose="02010609060101010101" pitchFamily="49" charset="-122"/>
                <a:ea typeface="黑体" panose="02010609060101010101" pitchFamily="49" charset="-122"/>
                <a:sym typeface="+mn-ea"/>
              </a:rPr>
              <a:t>，其中对外销售</a:t>
            </a:r>
            <a:r>
              <a:rPr lang="en-US" altLang="zh-CN" sz="2800" dirty="0">
                <a:latin typeface="黑体" panose="02010609060101010101" pitchFamily="49" charset="-122"/>
                <a:ea typeface="黑体" panose="02010609060101010101" pitchFamily="49" charset="-122"/>
                <a:sym typeface="+mn-ea"/>
              </a:rPr>
              <a:t>33.92GW</a:t>
            </a:r>
            <a:r>
              <a:rPr lang="zh-CN" altLang="en-US" sz="2800" dirty="0">
                <a:latin typeface="黑体" panose="02010609060101010101" pitchFamily="49" charset="-122"/>
                <a:ea typeface="黑体" panose="02010609060101010101" pitchFamily="49" charset="-122"/>
                <a:sym typeface="+mn-ea"/>
              </a:rPr>
              <a:t>，自用</a:t>
            </a:r>
            <a:r>
              <a:rPr lang="en-US" altLang="zh-CN" sz="2800" dirty="0">
                <a:latin typeface="黑体" panose="02010609060101010101" pitchFamily="49" charset="-122"/>
                <a:ea typeface="黑体" panose="02010609060101010101" pitchFamily="49" charset="-122"/>
                <a:sym typeface="+mn-ea"/>
              </a:rPr>
              <a:t>36.09GW</a:t>
            </a:r>
            <a:r>
              <a:rPr lang="zh-CN" altLang="en-US" sz="2800" dirty="0">
                <a:latin typeface="黑体" panose="02010609060101010101" pitchFamily="49" charset="-122"/>
                <a:ea typeface="黑体" panose="02010609060101010101" pitchFamily="49" charset="-122"/>
                <a:sym typeface="+mn-ea"/>
              </a:rPr>
              <a:t>；实现单晶组件出货量</a:t>
            </a:r>
            <a:r>
              <a:rPr lang="en-US" altLang="zh-CN" sz="2800" dirty="0">
                <a:latin typeface="黑体" panose="02010609060101010101" pitchFamily="49" charset="-122"/>
                <a:ea typeface="黑体" panose="02010609060101010101" pitchFamily="49" charset="-122"/>
                <a:sym typeface="+mn-ea"/>
              </a:rPr>
              <a:t>38.52GW</a:t>
            </a:r>
            <a:r>
              <a:rPr lang="zh-CN" altLang="en-US" sz="2800" dirty="0">
                <a:latin typeface="黑体" panose="02010609060101010101" pitchFamily="49" charset="-122"/>
                <a:ea typeface="黑体" panose="02010609060101010101" pitchFamily="49" charset="-122"/>
                <a:sym typeface="+mn-ea"/>
              </a:rPr>
              <a:t>，其中对外销售</a:t>
            </a:r>
            <a:r>
              <a:rPr lang="en-US" altLang="zh-CN" sz="2800" dirty="0">
                <a:latin typeface="黑体" panose="02010609060101010101" pitchFamily="49" charset="-122"/>
                <a:ea typeface="黑体" panose="02010609060101010101" pitchFamily="49" charset="-122"/>
                <a:sym typeface="+mn-ea"/>
              </a:rPr>
              <a:t>37.24GW</a:t>
            </a:r>
            <a:r>
              <a:rPr lang="zh-CN" altLang="en-US" sz="2800" dirty="0">
                <a:latin typeface="黑体" panose="02010609060101010101" pitchFamily="49" charset="-122"/>
                <a:ea typeface="黑体" panose="02010609060101010101" pitchFamily="49" charset="-122"/>
                <a:sym typeface="+mn-ea"/>
              </a:rPr>
              <a:t>，同比增长</a:t>
            </a:r>
            <a:r>
              <a:rPr lang="en-US" altLang="zh-CN" sz="2800" dirty="0">
                <a:latin typeface="黑体" panose="02010609060101010101" pitchFamily="49" charset="-122"/>
                <a:ea typeface="黑体" panose="02010609060101010101" pitchFamily="49" charset="-122"/>
                <a:sym typeface="+mn-ea"/>
              </a:rPr>
              <a:t>55.45%</a:t>
            </a:r>
            <a:r>
              <a:rPr lang="zh-CN" altLang="en-US" sz="2800" dirty="0">
                <a:latin typeface="黑体" panose="02010609060101010101" pitchFamily="49" charset="-122"/>
                <a:ea typeface="黑体" panose="02010609060101010101" pitchFamily="49" charset="-122"/>
                <a:sym typeface="+mn-ea"/>
              </a:rPr>
              <a:t>，自用</a:t>
            </a:r>
            <a:r>
              <a:rPr lang="en-US" altLang="zh-CN" sz="2800" dirty="0">
                <a:latin typeface="黑体" panose="02010609060101010101" pitchFamily="49" charset="-122"/>
                <a:ea typeface="黑体" panose="02010609060101010101" pitchFamily="49" charset="-122"/>
                <a:sym typeface="+mn-ea"/>
              </a:rPr>
              <a:t>1.28GW</a:t>
            </a:r>
            <a:r>
              <a:rPr lang="zh-CN" altLang="en-US" sz="2800" dirty="0">
                <a:latin typeface="黑体" panose="02010609060101010101" pitchFamily="49" charset="-122"/>
                <a:ea typeface="黑体" panose="02010609060101010101" pitchFamily="49" charset="-122"/>
                <a:sym typeface="+mn-ea"/>
              </a:rPr>
              <a:t>。</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公司组件销量、市场占有率、品牌影响力均位列全球首位，在销售区域上，在亚太、欧洲、中东非等国家和区域的市占率已实现领跑。</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352490130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、隆基股份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核心技术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隆基股份累计获得各类已授权专利</a:t>
            </a:r>
            <a:r>
              <a:rPr lang="en-US" altLang="zh-CN" sz="2800" dirty="0">
                <a:latin typeface="黑体" panose="02010609060101010101" pitchFamily="49" charset="-122"/>
                <a:ea typeface="黑体" panose="02010609060101010101" pitchFamily="49" charset="-122"/>
                <a:sym typeface="+mn-ea"/>
              </a:rPr>
              <a:t>1,387</a:t>
            </a:r>
            <a:r>
              <a:rPr lang="zh-CN" altLang="en-US" sz="2800" dirty="0">
                <a:latin typeface="黑体" panose="02010609060101010101" pitchFamily="49" charset="-122"/>
                <a:ea typeface="黑体" panose="02010609060101010101" pitchFamily="49" charset="-122"/>
                <a:sym typeface="+mn-ea"/>
              </a:rPr>
              <a:t>项。</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拉晶切片方面</a:t>
            </a:r>
            <a:r>
              <a:rPr lang="zh-CN" altLang="en-US" sz="2800" kern="1200" baseline="0" dirty="0">
                <a:latin typeface="黑体" panose="02010609060101010101" pitchFamily="49" charset="-122"/>
                <a:ea typeface="黑体" panose="02010609060101010101" pitchFamily="49" charset="-122"/>
              </a:rPr>
              <a:t>，公司凭借在该领域深耕多年的经验和精细化管理积累，目前在单晶拉速提升与断线控制、切片细线化与薄片化切割、装备智能化等核心技术方面持续突破，降本增效和品质管控成果显著并加速导入生产，硅片客户满意度和盈利能力继续保持行业领先。</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6903ADFF-4E9F-6754-5C0D-7EFF7FB2E0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426022208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、隆基股份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核心技术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电池组件方面，</a:t>
            </a:r>
            <a:r>
              <a:rPr lang="zh-CN" altLang="en-US" sz="2800" dirty="0">
                <a:latin typeface="黑体" panose="02010609060101010101" pitchFamily="49" charset="-122"/>
                <a:ea typeface="黑体" panose="02010609060101010101" pitchFamily="49" charset="-122"/>
                <a:sym typeface="+mn-ea"/>
              </a:rPr>
              <a:t>隆基股份搭建起开放性创新平台，公司公布的</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a:t>
            </a:r>
            <a:r>
              <a:rPr lang="en-US" altLang="zh-CN" sz="2800" dirty="0">
                <a:latin typeface="黑体" panose="02010609060101010101" pitchFamily="49" charset="-122"/>
                <a:ea typeface="黑体" panose="02010609060101010101" pitchFamily="49" charset="-122"/>
                <a:sym typeface="+mn-ea"/>
              </a:rPr>
              <a:t>HJT</a:t>
            </a:r>
            <a:r>
              <a:rPr lang="zh-CN" altLang="en-US" sz="2800" dirty="0">
                <a:latin typeface="黑体" panose="02010609060101010101" pitchFamily="49" charset="-122"/>
                <a:ea typeface="黑体" panose="02010609060101010101" pitchFamily="49" charset="-122"/>
                <a:sym typeface="+mn-ea"/>
              </a:rPr>
              <a:t>电池和</a:t>
            </a:r>
            <a:r>
              <a:rPr lang="en-US" altLang="zh-CN" sz="2800" dirty="0">
                <a:latin typeface="黑体" panose="02010609060101010101" pitchFamily="49" charset="-122"/>
                <a:ea typeface="黑体" panose="02010609060101010101" pitchFamily="49" charset="-122"/>
                <a:sym typeface="+mn-ea"/>
              </a:rPr>
              <a:t>P</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电池转换效率不断刷新行业纪录，其中</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电池和</a:t>
            </a:r>
            <a:r>
              <a:rPr lang="en-US" altLang="zh-CN" sz="2800" dirty="0">
                <a:latin typeface="黑体" panose="02010609060101010101" pitchFamily="49" charset="-122"/>
                <a:ea typeface="黑体" panose="02010609060101010101" pitchFamily="49" charset="-122"/>
                <a:sym typeface="+mn-ea"/>
              </a:rPr>
              <a:t>HJT</a:t>
            </a:r>
            <a:r>
              <a:rPr lang="zh-CN" altLang="en-US" sz="2800" dirty="0">
                <a:latin typeface="黑体" panose="02010609060101010101" pitchFamily="49" charset="-122"/>
                <a:ea typeface="黑体" panose="02010609060101010101" pitchFamily="49" charset="-122"/>
                <a:sym typeface="+mn-ea"/>
              </a:rPr>
              <a:t>电池效率纪录被收录在澳大利亚新南威尔士大学教授马丁</a:t>
            </a: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格林撰写的第</a:t>
            </a:r>
            <a:r>
              <a:rPr lang="en-US" altLang="zh-CN" sz="2800" dirty="0">
                <a:latin typeface="黑体" panose="02010609060101010101" pitchFamily="49" charset="-122"/>
                <a:ea typeface="黑体" panose="02010609060101010101" pitchFamily="49" charset="-122"/>
                <a:sym typeface="+mn-ea"/>
              </a:rPr>
              <a:t>58</a:t>
            </a:r>
            <a:r>
              <a:rPr lang="zh-CN" altLang="en-US" sz="2800" dirty="0">
                <a:latin typeface="黑体" panose="02010609060101010101" pitchFamily="49" charset="-122"/>
                <a:ea typeface="黑体" panose="02010609060101010101" pitchFamily="49" charset="-122"/>
                <a:sym typeface="+mn-ea"/>
              </a:rPr>
              <a:t>版</a:t>
            </a: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太阳能电池效率表</a:t>
            </a: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id="{ACD5197A-5F1F-BE3C-D35E-B52292F4704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28184826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、隆基股份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核心技术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隆基股份自主研发了</a:t>
            </a:r>
            <a:r>
              <a:rPr lang="zh-CN" altLang="en-US" sz="2800" kern="1200" baseline="0" dirty="0">
                <a:solidFill>
                  <a:srgbClr val="FF0000"/>
                </a:solidFill>
                <a:latin typeface="黑体" panose="02010609060101010101" pitchFamily="49" charset="-122"/>
                <a:ea typeface="黑体" panose="02010609060101010101" pitchFamily="49" charset="-122"/>
              </a:rPr>
              <a:t>新型高效电池技术</a:t>
            </a:r>
            <a:r>
              <a:rPr lang="zh-CN" altLang="en-US" sz="2800" kern="1200" baseline="0" dirty="0">
                <a:latin typeface="黑体" panose="02010609060101010101" pitchFamily="49" charset="-122"/>
                <a:ea typeface="黑体" panose="02010609060101010101" pitchFamily="49" charset="-122"/>
              </a:rPr>
              <a:t>，形成独创的电池技术路线并突破关键技术工艺。</a:t>
            </a:r>
            <a:r>
              <a:rPr lang="en-US" altLang="zh-CN" sz="2800" kern="1200" baseline="0" dirty="0">
                <a:latin typeface="黑体" panose="02010609060101010101" pitchFamily="49" charset="-122"/>
                <a:ea typeface="黑体" panose="02010609060101010101" pitchFamily="49" charset="-122"/>
              </a:rPr>
              <a:t>2021</a:t>
            </a:r>
            <a:r>
              <a:rPr lang="zh-CN" altLang="en-US" sz="2800" kern="1200" baseline="0" dirty="0">
                <a:latin typeface="黑体" panose="02010609060101010101" pitchFamily="49" charset="-122"/>
                <a:ea typeface="黑体" panose="02010609060101010101" pitchFamily="49" charset="-122"/>
              </a:rPr>
              <a:t>年，公司发布基于</a:t>
            </a:r>
            <a:r>
              <a:rPr lang="en-US" altLang="zh-CN" sz="2800" kern="1200" baseline="0" dirty="0">
                <a:solidFill>
                  <a:srgbClr val="FF0000"/>
                </a:solidFill>
                <a:latin typeface="黑体" panose="02010609060101010101" pitchFamily="49" charset="-122"/>
                <a:ea typeface="黑体" panose="02010609060101010101" pitchFamily="49" charset="-122"/>
              </a:rPr>
              <a:t>182</a:t>
            </a:r>
            <a:r>
              <a:rPr lang="zh-CN" altLang="en-US" sz="2800" kern="1200" baseline="0" dirty="0">
                <a:solidFill>
                  <a:srgbClr val="FF0000"/>
                </a:solidFill>
                <a:latin typeface="黑体" panose="02010609060101010101" pitchFamily="49" charset="-122"/>
                <a:ea typeface="黑体" panose="02010609060101010101" pitchFamily="49" charset="-122"/>
              </a:rPr>
              <a:t>硅片</a:t>
            </a:r>
            <a:r>
              <a:rPr lang="zh-CN" altLang="en-US" sz="2800" kern="1200" baseline="0" dirty="0">
                <a:latin typeface="黑体" panose="02010609060101010101" pitchFamily="49" charset="-122"/>
                <a:ea typeface="黑体" panose="02010609060101010101" pitchFamily="49" charset="-122"/>
              </a:rPr>
              <a:t>的系列组件产品，采用了无隐裂智能焊接技术，为客户带来高效率、低成本、高可靠性的优质产品。</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id="{354A02A9-640A-7F01-DFAB-CD975B5369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6510398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971600" y="157162"/>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、隆基股份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核心技术</a:t>
            </a:r>
          </a:p>
        </p:txBody>
      </p:sp>
      <p:sp>
        <p:nvSpPr>
          <p:cNvPr id="3075" name="副标题 3074"/>
          <p:cNvSpPr>
            <a:spLocks noGrp="1"/>
          </p:cNvSpPr>
          <p:nvPr>
            <p:ph type="subTitle" idx="1"/>
          </p:nvPr>
        </p:nvSpPr>
        <p:spPr>
          <a:xfrm>
            <a:off x="379095" y="126876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rPr>
              <a:t>隆基</a:t>
            </a:r>
            <a:r>
              <a:rPr lang="zh-CN" altLang="en-US" sz="2800" kern="1200" baseline="0" dirty="0">
                <a:latin typeface="黑体" panose="02010609060101010101" pitchFamily="49" charset="-122"/>
                <a:ea typeface="黑体" panose="02010609060101010101" pitchFamily="49" charset="-122"/>
              </a:rPr>
              <a:t>研究分析了组件可靠性影响因素，基于光伏产品使用周期超过</a:t>
            </a:r>
            <a:r>
              <a:rPr lang="en-US" altLang="zh-CN" sz="2800" kern="1200" baseline="0" dirty="0">
                <a:latin typeface="黑体" panose="02010609060101010101" pitchFamily="49" charset="-122"/>
                <a:ea typeface="黑体" panose="02010609060101010101" pitchFamily="49" charset="-122"/>
              </a:rPr>
              <a:t>25</a:t>
            </a:r>
            <a:r>
              <a:rPr lang="zh-CN" altLang="en-US" sz="2800" kern="1200" baseline="0" dirty="0">
                <a:latin typeface="黑体" panose="02010609060101010101" pitchFamily="49" charset="-122"/>
                <a:ea typeface="黑体" panose="02010609060101010101" pitchFamily="49" charset="-122"/>
              </a:rPr>
              <a:t>年且长时间暴露在不同环境下的户外产品属性，建立了系统的组件可靠性评估体系，完成了超大尺寸组件风险评估，联合并推动行业内部分企业共同倡议</a:t>
            </a:r>
            <a:r>
              <a:rPr lang="en-US" altLang="zh-CN" sz="2800" kern="1200" baseline="0" dirty="0">
                <a:latin typeface="黑体" panose="02010609060101010101" pitchFamily="49" charset="-122"/>
                <a:ea typeface="黑体" panose="02010609060101010101" pitchFamily="49" charset="-122"/>
              </a:rPr>
              <a:t>M10</a:t>
            </a:r>
            <a:r>
              <a:rPr lang="zh-CN" altLang="en-US" sz="2800" kern="1200" baseline="0" dirty="0">
                <a:latin typeface="黑体" panose="02010609060101010101" pitchFamily="49" charset="-122"/>
                <a:ea typeface="黑体" panose="02010609060101010101" pitchFamily="49" charset="-122"/>
              </a:rPr>
              <a:t>硅片及组件的标准化，发布了</a:t>
            </a:r>
            <a:r>
              <a:rPr lang="en-US" altLang="zh-CN" sz="2800" kern="1200" baseline="0" dirty="0">
                <a:latin typeface="黑体" panose="02010609060101010101" pitchFamily="49" charset="-122"/>
                <a:ea typeface="黑体" panose="02010609060101010101" pitchFamily="49" charset="-122"/>
              </a:rPr>
              <a:t>182</a:t>
            </a:r>
            <a:r>
              <a:rPr lang="zh-CN" altLang="en-US" sz="2800" kern="1200" baseline="0" dirty="0">
                <a:latin typeface="黑体" panose="02010609060101010101" pitchFamily="49" charset="-122"/>
                <a:ea typeface="黑体" panose="02010609060101010101" pitchFamily="49" charset="-122"/>
              </a:rPr>
              <a:t>组件产品白皮书，在业界首创并公布了“隆基生命周期标准”，积极推动产品的标准化和行业的高质量发展。</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id="{D36077F6-EDBF-EDB3-9CCB-BE40F558F3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6604129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kern="1200" baseline="0" dirty="0">
                <a:solidFill>
                  <a:schemeClr val="bg1"/>
                </a:solidFill>
                <a:latin typeface="黑体" panose="02010609060101010101" pitchFamily="49" charset="-122"/>
                <a:ea typeface="黑体" panose="02010609060101010101" pitchFamily="49" charset="-122"/>
              </a:rPr>
              <a:t>二、中环股份（</a:t>
            </a:r>
            <a:r>
              <a:rPr lang="en-US" altLang="zh-CN" sz="3600" b="1" kern="1200" baseline="0" dirty="0">
                <a:solidFill>
                  <a:schemeClr val="bg1"/>
                </a:solidFill>
                <a:latin typeface="黑体" panose="02010609060101010101" pitchFamily="49" charset="-122"/>
                <a:ea typeface="黑体" panose="02010609060101010101" pitchFamily="49" charset="-122"/>
              </a:rPr>
              <a:t>002129</a:t>
            </a:r>
            <a:r>
              <a:rPr lang="zh-CN" altLang="en-US" sz="3600" b="1" kern="1200" baseline="0" dirty="0">
                <a:solidFill>
                  <a:schemeClr val="bg1"/>
                </a:solidFill>
                <a:latin typeface="黑体" panose="02010609060101010101" pitchFamily="49" charset="-122"/>
                <a:ea typeface="黑体" panose="02010609060101010101" pitchFamily="49" charset="-122"/>
              </a:rPr>
              <a:t>）</a:t>
            </a:r>
          </a:p>
        </p:txBody>
      </p:sp>
      <p:sp>
        <p:nvSpPr>
          <p:cNvPr id="3075" name="副标题 3074"/>
          <p:cNvSpPr>
            <a:spLocks noGrp="1"/>
          </p:cNvSpPr>
          <p:nvPr>
            <p:ph type="subTitle" idx="1"/>
          </p:nvPr>
        </p:nvSpPr>
        <p:spPr>
          <a:xfrm>
            <a:off x="374650" y="106295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天津中环半导体股份有限公司（简称“中环股份”）致力于半导体节能产业和新能源产业，是一家集科研、生产、经营、创投</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于一体的上市公司</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，拥有</a:t>
            </a:r>
            <a:r>
              <a:rPr lang="zh-CN" altLang="en-US" sz="2800" kern="1200" baseline="0" dirty="0">
                <a:solidFill>
                  <a:srgbClr val="FF0000"/>
                </a:solidFill>
                <a:latin typeface="黑体" panose="02010609060101010101" pitchFamily="49" charset="-122"/>
                <a:ea typeface="黑体" panose="02010609060101010101" pitchFamily="49" charset="-122"/>
              </a:rPr>
              <a:t>独特的半导</a:t>
            </a:r>
            <a:endParaRPr lang="en-US" altLang="zh-CN" sz="2800" kern="1200" baseline="0" dirty="0">
              <a:solidFill>
                <a:srgbClr val="FF0000"/>
              </a:solidFill>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体材料</a:t>
            </a:r>
            <a:r>
              <a:rPr lang="en-US" altLang="zh-CN" sz="2800" kern="1200" baseline="0" dirty="0">
                <a:solidFill>
                  <a:srgbClr val="FF0000"/>
                </a:solidFill>
                <a:latin typeface="黑体" panose="02010609060101010101" pitchFamily="49" charset="-122"/>
                <a:ea typeface="黑体" panose="02010609060101010101" pitchFamily="49" charset="-122"/>
              </a:rPr>
              <a:t>-</a:t>
            </a:r>
            <a:r>
              <a:rPr lang="zh-CN" altLang="en-US" sz="2800" kern="1200" baseline="0" dirty="0">
                <a:solidFill>
                  <a:srgbClr val="FF0000"/>
                </a:solidFill>
                <a:latin typeface="黑体" panose="02010609060101010101" pitchFamily="49" charset="-122"/>
                <a:ea typeface="黑体" panose="02010609060101010101" pitchFamily="49" charset="-122"/>
              </a:rPr>
              <a:t>节能型半导</a:t>
            </a:r>
            <a:endParaRPr lang="en-US" altLang="zh-CN" sz="2800" kern="1200" baseline="0" dirty="0">
              <a:solidFill>
                <a:srgbClr val="FF0000"/>
              </a:solidFill>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体器件和新能源材料</a:t>
            </a:r>
            <a:r>
              <a:rPr lang="en-US" altLang="zh-CN" sz="2800" kern="1200" baseline="0" dirty="0">
                <a:solidFill>
                  <a:srgbClr val="FF0000"/>
                </a:solidFill>
                <a:latin typeface="黑体" panose="02010609060101010101" pitchFamily="49" charset="-122"/>
                <a:ea typeface="黑体" panose="02010609060101010101" pitchFamily="49" charset="-122"/>
              </a:rPr>
              <a:t>-</a:t>
            </a:r>
            <a:r>
              <a:rPr lang="zh-CN" altLang="en-US" sz="2800" kern="1200" baseline="0" dirty="0">
                <a:solidFill>
                  <a:srgbClr val="FF0000"/>
                </a:solidFill>
                <a:latin typeface="黑体" panose="02010609060101010101" pitchFamily="49" charset="-122"/>
                <a:ea typeface="黑体" panose="02010609060101010101" pitchFamily="49" charset="-122"/>
              </a:rPr>
              <a:t>高效光伏电站双产业链</a:t>
            </a:r>
            <a:r>
              <a:rPr lang="zh-CN" altLang="en-US" sz="2800" kern="1200" baseline="0" dirty="0">
                <a:latin typeface="黑体" panose="02010609060101010101" pitchFamily="49" charset="-122"/>
                <a:ea typeface="黑体" panose="02010609060101010101" pitchFamily="49" charset="-122"/>
              </a:rPr>
              <a:t>。</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518DF9A2-0852-1F3D-FA8B-886FE8E3D9F1}"/>
              </a:ext>
            </a:extLst>
          </p:cNvPr>
          <p:cNvPicPr>
            <a:picLocks noChangeAspect="1"/>
          </p:cNvPicPr>
          <p:nvPr/>
        </p:nvPicPr>
        <p:blipFill>
          <a:blip r:embed="rId3"/>
          <a:stretch>
            <a:fillRect/>
          </a:stretch>
        </p:blipFill>
        <p:spPr>
          <a:xfrm>
            <a:off x="3534286" y="2564904"/>
            <a:ext cx="5205462" cy="2806939"/>
          </a:xfrm>
          <a:prstGeom prst="rect">
            <a:avLst/>
          </a:prstGeom>
        </p:spPr>
      </p:pic>
      <p:pic>
        <p:nvPicPr>
          <p:cNvPr id="6" name="图片 5">
            <a:extLst>
              <a:ext uri="{FF2B5EF4-FFF2-40B4-BE49-F238E27FC236}">
                <a16:creationId xmlns:a16="http://schemas.microsoft.com/office/drawing/2014/main" id="{D06EE192-DA5E-E24D-F8AA-B6807083170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94073078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、中环股份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主营业务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中环股份主要产品包括</a:t>
            </a:r>
            <a:r>
              <a:rPr lang="zh-CN" altLang="en-US" sz="2800" dirty="0">
                <a:solidFill>
                  <a:srgbClr val="FF0000"/>
                </a:solidFill>
                <a:latin typeface="黑体" panose="02010609060101010101" pitchFamily="49" charset="-122"/>
                <a:ea typeface="黑体" panose="02010609060101010101" pitchFamily="49" charset="-122"/>
                <a:sym typeface="+mn-ea"/>
              </a:rPr>
              <a:t>半导体材料、光伏硅片、光伏电池及组件；高效光伏电站项目</a:t>
            </a:r>
            <a:r>
              <a:rPr lang="zh-CN" altLang="en-US" sz="2800" dirty="0">
                <a:latin typeface="黑体" panose="02010609060101010101" pitchFamily="49" charset="-122"/>
                <a:ea typeface="黑体" panose="02010609060101010101" pitchFamily="49" charset="-122"/>
                <a:sym typeface="+mn-ea"/>
              </a:rPr>
              <a:t>开发及运营。</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产品的</a:t>
            </a:r>
            <a:r>
              <a:rPr lang="zh-CN" altLang="en-US" sz="2800" kern="1200" baseline="0" dirty="0">
                <a:solidFill>
                  <a:srgbClr val="FF0000"/>
                </a:solidFill>
                <a:latin typeface="黑体" panose="02010609060101010101" pitchFamily="49" charset="-122"/>
                <a:ea typeface="黑体" panose="02010609060101010101" pitchFamily="49" charset="-122"/>
              </a:rPr>
              <a:t>应用领域</a:t>
            </a:r>
            <a:r>
              <a:rPr lang="zh-CN" altLang="en-US" sz="2800" kern="1200" baseline="0" dirty="0">
                <a:latin typeface="黑体" panose="02010609060101010101" pitchFamily="49" charset="-122"/>
                <a:ea typeface="黑体" panose="02010609060101010101" pitchFamily="49" charset="-122"/>
              </a:rPr>
              <a:t>包括集成电路、消费类电子、电网传输、风能发电、轨道交通、新能源汽车、</a:t>
            </a:r>
            <a:r>
              <a:rPr lang="en-US" altLang="zh-CN" sz="2800" kern="1200" baseline="0" dirty="0">
                <a:latin typeface="黑体" panose="02010609060101010101" pitchFamily="49" charset="-122"/>
                <a:ea typeface="黑体" panose="02010609060101010101" pitchFamily="49" charset="-122"/>
              </a:rPr>
              <a:t>5G</a:t>
            </a:r>
            <a:r>
              <a:rPr lang="zh-CN" altLang="en-US" sz="2800" kern="1200" baseline="0" dirty="0">
                <a:latin typeface="黑体" panose="02010609060101010101" pitchFamily="49" charset="-122"/>
                <a:ea typeface="黑体" panose="02010609060101010101" pitchFamily="49" charset="-122"/>
              </a:rPr>
              <a:t>、人工智能、光伏发电、工业控制等产业。</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017B417C-9F8D-384F-0215-207705B9494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4247732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、中环股份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主营业务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42669067-D991-31B9-D75F-4C83ADC2CF2C}"/>
              </a:ext>
            </a:extLst>
          </p:cNvPr>
          <p:cNvPicPr>
            <a:picLocks noChangeAspect="1"/>
          </p:cNvPicPr>
          <p:nvPr/>
        </p:nvPicPr>
        <p:blipFill>
          <a:blip r:embed="rId3"/>
          <a:stretch>
            <a:fillRect/>
          </a:stretch>
        </p:blipFill>
        <p:spPr>
          <a:xfrm>
            <a:off x="467544" y="1557020"/>
            <a:ext cx="7576546" cy="3509482"/>
          </a:xfrm>
          <a:prstGeom prst="rect">
            <a:avLst/>
          </a:prstGeom>
        </p:spPr>
      </p:pic>
      <p:pic>
        <p:nvPicPr>
          <p:cNvPr id="3" name="图片 2">
            <a:extLst>
              <a:ext uri="{FF2B5EF4-FFF2-40B4-BE49-F238E27FC236}">
                <a16:creationId xmlns:a16="http://schemas.microsoft.com/office/drawing/2014/main" id="{A8B59DC1-3FD5-0BE0-70E2-F135BDD76CC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281920690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、中环股份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主营业务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半导体材料板块</a:t>
            </a:r>
            <a:r>
              <a:rPr lang="zh-CN" altLang="en-US" sz="2800" dirty="0">
                <a:latin typeface="黑体" panose="02010609060101010101" pitchFamily="49" charset="-122"/>
                <a:ea typeface="黑体" panose="02010609060101010101" pitchFamily="49" charset="-122"/>
                <a:sym typeface="+mn-ea"/>
              </a:rPr>
              <a:t>，主要从事半导体硅片的研发、生产和销售，产品涵盖</a:t>
            </a:r>
            <a:r>
              <a:rPr lang="en-US" altLang="zh-CN" sz="2800" dirty="0">
                <a:latin typeface="黑体" panose="02010609060101010101" pitchFamily="49" charset="-122"/>
                <a:ea typeface="黑体" panose="02010609060101010101" pitchFamily="49" charset="-122"/>
                <a:sym typeface="+mn-ea"/>
              </a:rPr>
              <a:t>4-12</a:t>
            </a:r>
            <a:r>
              <a:rPr lang="zh-CN" altLang="en-US" sz="2800" dirty="0">
                <a:latin typeface="黑体" panose="02010609060101010101" pitchFamily="49" charset="-122"/>
                <a:ea typeface="黑体" panose="02010609060101010101" pitchFamily="49" charset="-122"/>
                <a:sym typeface="+mn-ea"/>
              </a:rPr>
              <a:t>英寸全系列抛光片、外延片、退火片等。</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产品广泛应用于功率器件、逻辑芯片、存储芯片、模拟芯片、图像处理芯片、传感器、微处理芯片、射频芯片等领域。</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A46F3077-F16B-E770-42E1-C862DFEC95F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3059475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、中环股份</a:t>
            </a:r>
            <a:r>
              <a:rPr lang="en-US" altLang="zh-CN" sz="3200" b="1" kern="1200" baseline="0" dirty="0">
                <a:solidFill>
                  <a:schemeClr val="tx1"/>
                </a:solidFill>
                <a:latin typeface="黑体" panose="02010609060101010101" pitchFamily="49" charset="-122"/>
                <a:ea typeface="黑体" panose="02010609060101010101" pitchFamily="49" charset="-122"/>
              </a:rPr>
              <a:t>——</a:t>
            </a:r>
            <a:r>
              <a:rPr lang="zh-CN" altLang="en-US" sz="3200" b="1" kern="1200" baseline="0" dirty="0">
                <a:solidFill>
                  <a:schemeClr val="tx1"/>
                </a:solidFill>
                <a:latin typeface="黑体" panose="02010609060101010101" pitchFamily="49" charset="-122"/>
                <a:ea typeface="黑体" panose="02010609060101010101" pitchFamily="49" charset="-122"/>
              </a:rPr>
              <a:t>主营业务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光伏硅片板块</a:t>
            </a:r>
            <a:r>
              <a:rPr lang="zh-CN" altLang="en-US" sz="2800" kern="1200" baseline="0" dirty="0">
                <a:latin typeface="黑体" panose="02010609060101010101" pitchFamily="49" charset="-122"/>
                <a:ea typeface="黑体" panose="02010609060101010101" pitchFamily="49" charset="-122"/>
              </a:rPr>
              <a:t>，主要从事光伏硅片的研发、生产和销售，产品主要包括新能源光伏单晶硅棒、硅片。</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光伏电池组件板块</a:t>
            </a:r>
            <a:r>
              <a:rPr lang="zh-CN" altLang="en-US" sz="2800" kern="1200" baseline="0" dirty="0">
                <a:latin typeface="黑体" panose="02010609060101010101" pitchFamily="49" charset="-122"/>
                <a:ea typeface="黑体" panose="02010609060101010101" pitchFamily="49" charset="-122"/>
              </a:rPr>
              <a:t>，主要从事光伏电池及组件的研发、生产和销售，产品主要包括光伏电池和高效叠瓦组件。</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06C9505A-7334-3579-EE88-8F1E7F775D8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40583486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、市场地位</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主导产品电力电子器件用</a:t>
            </a:r>
            <a:r>
              <a:rPr lang="zh-CN" altLang="en-US" sz="2800" dirty="0">
                <a:solidFill>
                  <a:srgbClr val="FF0000"/>
                </a:solidFill>
                <a:latin typeface="黑体" panose="02010609060101010101" pitchFamily="49" charset="-122"/>
                <a:ea typeface="黑体" panose="02010609060101010101" pitchFamily="49" charset="-122"/>
                <a:sym typeface="+mn-ea"/>
              </a:rPr>
              <a:t>半导体区熔单晶</a:t>
            </a:r>
            <a:r>
              <a:rPr lang="en-US" altLang="zh-CN" sz="2800" dirty="0">
                <a:solidFill>
                  <a:srgbClr val="FF0000"/>
                </a:solidFill>
                <a:latin typeface="黑体" panose="02010609060101010101" pitchFamily="49" charset="-122"/>
                <a:ea typeface="黑体" panose="02010609060101010101" pitchFamily="49" charset="-122"/>
                <a:sym typeface="+mn-ea"/>
              </a:rPr>
              <a:t>-</a:t>
            </a:r>
            <a:r>
              <a:rPr lang="zh-CN" altLang="en-US" sz="2800" dirty="0">
                <a:solidFill>
                  <a:srgbClr val="FF0000"/>
                </a:solidFill>
                <a:latin typeface="黑体" panose="02010609060101010101" pitchFamily="49" charset="-122"/>
                <a:ea typeface="黑体" panose="02010609060101010101" pitchFamily="49" charset="-122"/>
                <a:sym typeface="+mn-ea"/>
              </a:rPr>
              <a:t>硅片</a:t>
            </a:r>
            <a:r>
              <a:rPr lang="zh-CN" altLang="en-US" sz="2800" dirty="0">
                <a:latin typeface="黑体" panose="02010609060101010101" pitchFamily="49" charset="-122"/>
                <a:ea typeface="黑体" panose="02010609060101010101" pitchFamily="49" charset="-122"/>
                <a:sym typeface="+mn-ea"/>
              </a:rPr>
              <a:t>综合实力全球前三，国外市场占有率超过</a:t>
            </a:r>
            <a:r>
              <a:rPr lang="en-US" altLang="zh-CN" sz="2800" dirty="0">
                <a:latin typeface="黑体" panose="02010609060101010101" pitchFamily="49" charset="-122"/>
                <a:ea typeface="黑体" panose="02010609060101010101" pitchFamily="49" charset="-122"/>
                <a:sym typeface="+mn-ea"/>
              </a:rPr>
              <a:t>18%</a:t>
            </a:r>
            <a:r>
              <a:rPr lang="zh-CN" altLang="en-US" sz="2800" dirty="0">
                <a:latin typeface="黑体" panose="02010609060101010101" pitchFamily="49" charset="-122"/>
                <a:ea typeface="黑体" panose="02010609060101010101" pitchFamily="49" charset="-122"/>
                <a:sym typeface="+mn-ea"/>
              </a:rPr>
              <a:t>，国内市场占有率超过</a:t>
            </a:r>
            <a:r>
              <a:rPr lang="en-US" altLang="zh-CN" sz="2800" dirty="0">
                <a:latin typeface="黑体" panose="02010609060101010101" pitchFamily="49" charset="-122"/>
                <a:ea typeface="黑体" panose="02010609060101010101" pitchFamily="49" charset="-122"/>
                <a:sym typeface="+mn-ea"/>
              </a:rPr>
              <a:t>80%</a:t>
            </a:r>
            <a:r>
              <a:rPr lang="zh-CN" altLang="en-US" sz="2800" dirty="0">
                <a:latin typeface="黑体" panose="02010609060101010101" pitchFamily="49" charset="-122"/>
                <a:ea typeface="黑体" panose="02010609060101010101" pitchFamily="49" charset="-122"/>
                <a:sym typeface="+mn-ea"/>
              </a:rPr>
              <a:t>；单晶晶体晶片的综合实力、整体产销规模、研发水平全球领先，先后开发了具有自主知识产权的转换效率超过</a:t>
            </a:r>
            <a:r>
              <a:rPr lang="en-US" altLang="zh-CN" sz="2800" dirty="0">
                <a:latin typeface="黑体" panose="02010609060101010101" pitchFamily="49" charset="-122"/>
                <a:ea typeface="黑体" panose="02010609060101010101" pitchFamily="49" charset="-122"/>
                <a:sym typeface="+mn-ea"/>
              </a:rPr>
              <a:t>24%</a:t>
            </a:r>
            <a:r>
              <a:rPr lang="zh-CN" altLang="en-US" sz="2800" dirty="0">
                <a:latin typeface="黑体" panose="02010609060101010101" pitchFamily="49" charset="-122"/>
                <a:ea typeface="黑体" panose="02010609060101010101" pitchFamily="49" charset="-122"/>
                <a:sym typeface="+mn-ea"/>
              </a:rPr>
              <a:t>的高效</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a:latin typeface="黑体" panose="02010609060101010101" pitchFamily="49" charset="-122"/>
                <a:ea typeface="黑体" panose="02010609060101010101" pitchFamily="49" charset="-122"/>
                <a:sym typeface="+mn-ea"/>
              </a:rPr>
              <a:t>DW</a:t>
            </a:r>
            <a:r>
              <a:rPr lang="zh-CN" altLang="en-US" sz="2800" dirty="0">
                <a:latin typeface="黑体" panose="02010609060101010101" pitchFamily="49" charset="-122"/>
                <a:ea typeface="黑体" panose="02010609060101010101" pitchFamily="49" charset="-122"/>
                <a:sym typeface="+mn-ea"/>
              </a:rPr>
              <a:t>硅片，转换效率达到</a:t>
            </a:r>
            <a:r>
              <a:rPr lang="en-US" altLang="zh-CN" sz="2800" dirty="0">
                <a:latin typeface="黑体" panose="02010609060101010101" pitchFamily="49" charset="-122"/>
                <a:ea typeface="黑体" panose="02010609060101010101" pitchFamily="49" charset="-122"/>
                <a:sym typeface="+mn-ea"/>
              </a:rPr>
              <a:t>26%</a:t>
            </a:r>
            <a:r>
              <a:rPr lang="zh-CN" altLang="en-US" sz="2800" dirty="0">
                <a:latin typeface="黑体" panose="02010609060101010101" pitchFamily="49" charset="-122"/>
                <a:ea typeface="黑体" panose="02010609060101010101" pitchFamily="49" charset="-122"/>
                <a:sym typeface="+mn-ea"/>
              </a:rPr>
              <a:t>、“零衰减”的</a:t>
            </a:r>
            <a:r>
              <a:rPr lang="en-US" altLang="zh-CN" sz="2800" dirty="0">
                <a:latin typeface="黑体" panose="02010609060101010101" pitchFamily="49" charset="-122"/>
                <a:ea typeface="黑体" panose="02010609060101010101" pitchFamily="49" charset="-122"/>
                <a:sym typeface="+mn-ea"/>
              </a:rPr>
              <a:t>CFZ-DW</a:t>
            </a:r>
            <a:r>
              <a:rPr lang="zh-CN" altLang="en-US" sz="2800" dirty="0">
                <a:latin typeface="黑体" panose="02010609060101010101" pitchFamily="49" charset="-122"/>
                <a:ea typeface="黑体" panose="02010609060101010101" pitchFamily="49" charset="-122"/>
                <a:sym typeface="+mn-ea"/>
              </a:rPr>
              <a:t>（直拉区熔）硅片，高效</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型硅片市场占有率稳居前列。</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spTree>
    <p:extLst>
      <p:ext uri="{BB962C8B-B14F-4D97-AF65-F5344CB8AC3E}">
        <p14:creationId xmlns:p14="http://schemas.microsoft.com/office/powerpoint/2010/main" val="245731054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、单晶硅产能</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截至</a:t>
            </a:r>
            <a:r>
              <a:rPr lang="en-US" altLang="zh-CN" sz="2800" kern="1200" baseline="0" dirty="0">
                <a:latin typeface="黑体" panose="02010609060101010101" pitchFamily="49" charset="-122"/>
                <a:ea typeface="黑体" panose="02010609060101010101" pitchFamily="49" charset="-122"/>
              </a:rPr>
              <a:t>2021</a:t>
            </a:r>
            <a:r>
              <a:rPr lang="zh-CN" altLang="en-US" sz="2800" kern="1200" baseline="0" dirty="0">
                <a:latin typeface="黑体" panose="02010609060101010101" pitchFamily="49" charset="-122"/>
                <a:ea typeface="黑体" panose="02010609060101010101" pitchFamily="49" charset="-122"/>
              </a:rPr>
              <a:t>年末，</a:t>
            </a:r>
            <a:r>
              <a:rPr lang="zh-CN" altLang="en-US" sz="2800" kern="1200" baseline="0" dirty="0">
                <a:solidFill>
                  <a:srgbClr val="FF0000"/>
                </a:solidFill>
                <a:latin typeface="黑体" panose="02010609060101010101" pitchFamily="49" charset="-122"/>
                <a:ea typeface="黑体" panose="02010609060101010101" pitchFamily="49" charset="-122"/>
              </a:rPr>
              <a:t>单晶总产能</a:t>
            </a:r>
            <a:r>
              <a:rPr lang="zh-CN" altLang="en-US" sz="2800" kern="1200" baseline="0" dirty="0">
                <a:latin typeface="黑体" panose="02010609060101010101" pitchFamily="49" charset="-122"/>
                <a:ea typeface="黑体" panose="02010609060101010101" pitchFamily="49" charset="-122"/>
              </a:rPr>
              <a:t>提升至</a:t>
            </a:r>
            <a:r>
              <a:rPr lang="en-US" altLang="zh-CN" sz="2800" kern="1200" baseline="0" dirty="0">
                <a:latin typeface="黑体" panose="02010609060101010101" pitchFamily="49" charset="-122"/>
                <a:ea typeface="黑体" panose="02010609060101010101" pitchFamily="49" charset="-122"/>
              </a:rPr>
              <a:t>88GW</a:t>
            </a:r>
            <a:r>
              <a:rPr lang="zh-CN" altLang="en-US" sz="2800" kern="1200" baseline="0" dirty="0">
                <a:latin typeface="黑体" panose="02010609060101010101" pitchFamily="49" charset="-122"/>
                <a:ea typeface="黑体" panose="02010609060101010101" pitchFamily="49" charset="-122"/>
              </a:rPr>
              <a:t>（其中</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产能占比约</a:t>
            </a:r>
            <a:r>
              <a:rPr lang="en-US" altLang="zh-CN" sz="2800" kern="1200" baseline="0" dirty="0">
                <a:latin typeface="黑体" panose="02010609060101010101" pitchFamily="49" charset="-122"/>
                <a:ea typeface="黑体" panose="02010609060101010101" pitchFamily="49" charset="-122"/>
              </a:rPr>
              <a:t>70%</a:t>
            </a:r>
            <a:r>
              <a:rPr lang="zh-CN" altLang="en-US" sz="2800" kern="1200" baseline="0" dirty="0">
                <a:latin typeface="黑体" panose="02010609060101010101" pitchFamily="49" charset="-122"/>
                <a:ea typeface="黑体" panose="02010609060101010101" pitchFamily="49" charset="-122"/>
              </a:rPr>
              <a:t>）。</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晶体环节</a:t>
            </a:r>
            <a:r>
              <a:rPr lang="zh-CN" altLang="en-US" sz="2800" kern="1200" baseline="0" dirty="0">
                <a:latin typeface="黑体" panose="02010609060101010101" pitchFamily="49" charset="-122"/>
                <a:ea typeface="黑体" panose="02010609060101010101" pitchFamily="49" charset="-122"/>
              </a:rPr>
              <a:t>，</a:t>
            </a:r>
            <a:r>
              <a:rPr lang="en-US" altLang="zh-CN" sz="2800" kern="1200" baseline="0" dirty="0">
                <a:latin typeface="黑体" panose="02010609060101010101" pitchFamily="49" charset="-122"/>
                <a:ea typeface="黑体" panose="02010609060101010101" pitchFamily="49" charset="-122"/>
              </a:rPr>
              <a:t>50GW</a:t>
            </a:r>
            <a:r>
              <a:rPr lang="zh-CN" altLang="en-US" sz="2800" kern="1200" baseline="0" dirty="0">
                <a:latin typeface="黑体" panose="02010609060101010101" pitchFamily="49" charset="-122"/>
                <a:ea typeface="黑体" panose="02010609060101010101" pitchFamily="49" charset="-122"/>
              </a:rPr>
              <a:t>（</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）太阳能级单晶硅材料智能工厂（宁夏中环六期项目）已开始陆续投产，持续提升</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单晶硅片优势产能供应能力，进一步加速推进公司</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量产规模化应用，与上下游产业链协同、共享发展。</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10F4A2DE-4C32-1161-92EA-7D5994B0C14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3132251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、单晶硅产能</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晶片环节</a:t>
            </a:r>
            <a:r>
              <a:rPr lang="zh-CN" altLang="en-US" sz="2800" kern="1200" baseline="0" dirty="0">
                <a:latin typeface="黑体" panose="02010609060101010101" pitchFamily="49" charset="-122"/>
                <a:ea typeface="黑体" panose="02010609060101010101" pitchFamily="49" charset="-122"/>
              </a:rPr>
              <a:t>，中环股份在天津地区建设年产</a:t>
            </a:r>
            <a:r>
              <a:rPr lang="en-US" altLang="zh-CN" sz="2800" kern="1200" baseline="0" dirty="0">
                <a:latin typeface="黑体" panose="02010609060101010101" pitchFamily="49" charset="-122"/>
                <a:ea typeface="黑体" panose="02010609060101010101" pitchFamily="49" charset="-122"/>
              </a:rPr>
              <a:t>25GW</a:t>
            </a:r>
            <a:r>
              <a:rPr lang="zh-CN" altLang="en-US" sz="2800" kern="1200" baseline="0" dirty="0">
                <a:latin typeface="黑体" panose="02010609060101010101" pitchFamily="49" charset="-122"/>
                <a:ea typeface="黑体" panose="02010609060101010101" pitchFamily="49" charset="-122"/>
              </a:rPr>
              <a:t>高效太阳能超薄硅单晶片智慧工厂项目（简称“</a:t>
            </a:r>
            <a:r>
              <a:rPr lang="en-US" altLang="zh-CN" sz="2800" kern="1200" baseline="0" dirty="0">
                <a:latin typeface="黑体" panose="02010609060101010101" pitchFamily="49" charset="-122"/>
                <a:ea typeface="黑体" panose="02010609060101010101" pitchFamily="49" charset="-122"/>
              </a:rPr>
              <a:t>DW</a:t>
            </a:r>
            <a:r>
              <a:rPr lang="zh-CN" altLang="en-US" sz="2800" kern="1200" baseline="0" dirty="0">
                <a:latin typeface="黑体" panose="02010609060101010101" pitchFamily="49" charset="-122"/>
                <a:ea typeface="黑体" panose="02010609060101010101" pitchFamily="49" charset="-122"/>
              </a:rPr>
              <a:t>三期”）、在江苏地区建设年产</a:t>
            </a:r>
            <a:r>
              <a:rPr lang="en-US" altLang="zh-CN" sz="2800" kern="1200" baseline="0" dirty="0">
                <a:latin typeface="黑体" panose="02010609060101010101" pitchFamily="49" charset="-122"/>
                <a:ea typeface="黑体" panose="02010609060101010101" pitchFamily="49" charset="-122"/>
              </a:rPr>
              <a:t>30GW</a:t>
            </a:r>
            <a:r>
              <a:rPr lang="zh-CN" altLang="en-US" sz="2800" kern="1200" baseline="0" dirty="0">
                <a:latin typeface="黑体" panose="02010609060101010101" pitchFamily="49" charset="-122"/>
                <a:ea typeface="黑体" panose="02010609060101010101" pitchFamily="49" charset="-122"/>
              </a:rPr>
              <a:t>高纯太阳能超薄硅单晶材料智慧工厂项目（简称“</a:t>
            </a:r>
            <a:r>
              <a:rPr lang="en-US" altLang="zh-CN" sz="2800" kern="1200" baseline="0" dirty="0">
                <a:latin typeface="黑体" panose="02010609060101010101" pitchFamily="49" charset="-122"/>
                <a:ea typeface="黑体" panose="02010609060101010101" pitchFamily="49" charset="-122"/>
              </a:rPr>
              <a:t>DW</a:t>
            </a:r>
            <a:r>
              <a:rPr lang="zh-CN" altLang="en-US" sz="2800" kern="1200" baseline="0" dirty="0">
                <a:latin typeface="黑体" panose="02010609060101010101" pitchFamily="49" charset="-122"/>
                <a:ea typeface="黑体" panose="02010609060101010101" pitchFamily="49" charset="-122"/>
              </a:rPr>
              <a:t>四期”），将进一步促进公司</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硅片产能释放，发挥</a:t>
            </a:r>
            <a:r>
              <a:rPr lang="en-US" altLang="zh-CN" sz="2800" kern="1200" baseline="0" dirty="0">
                <a:latin typeface="黑体" panose="02010609060101010101" pitchFamily="49" charset="-122"/>
                <a:ea typeface="黑体" panose="02010609060101010101" pitchFamily="49" charset="-122"/>
              </a:rPr>
              <a:t>G12</a:t>
            </a:r>
            <a:r>
              <a:rPr lang="zh-CN" altLang="en-US" sz="2800" kern="1200" baseline="0" dirty="0">
                <a:latin typeface="黑体" panose="02010609060101010101" pitchFamily="49" charset="-122"/>
                <a:ea typeface="黑体" panose="02010609060101010101" pitchFamily="49" charset="-122"/>
              </a:rPr>
              <a:t>硅片的竞争优势，满足市场需求。</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87C9E4EB-2A80-6661-255D-04C586A83F10}"/>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91535884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4</a:t>
            </a:r>
            <a:r>
              <a:rPr lang="zh-CN" altLang="en-US" sz="3200" b="1" kern="1200" baseline="0" dirty="0">
                <a:solidFill>
                  <a:schemeClr val="tx1"/>
                </a:solidFill>
                <a:latin typeface="黑体" panose="02010609060101010101" pitchFamily="49" charset="-122"/>
                <a:ea typeface="黑体" panose="02010609060101010101" pitchFamily="49" charset="-122"/>
              </a:rPr>
              <a:t>、核心技术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中环股份拥有国内领先的</a:t>
            </a:r>
            <a:r>
              <a:rPr lang="zh-CN" altLang="en-US" sz="2800" dirty="0">
                <a:solidFill>
                  <a:srgbClr val="FF0000"/>
                </a:solidFill>
                <a:latin typeface="黑体" panose="02010609060101010101" pitchFamily="49" charset="-122"/>
                <a:ea typeface="黑体" panose="02010609060101010101" pitchFamily="49" charset="-122"/>
                <a:sym typeface="+mn-ea"/>
              </a:rPr>
              <a:t>单晶生长技术</a:t>
            </a:r>
            <a:r>
              <a:rPr lang="zh-CN" altLang="en-US" sz="2800" dirty="0">
                <a:latin typeface="黑体" panose="02010609060101010101" pitchFamily="49" charset="-122"/>
                <a:ea typeface="黑体" panose="02010609060101010101" pitchFamily="49" charset="-122"/>
                <a:sym typeface="+mn-ea"/>
              </a:rPr>
              <a:t>，可有效降低晶体内在缺陷，保障硅棒品质，提升太阳能电池转换效率。凭借多年的技术积累和先进的技术研发优势，在业内率先推出了低衰减单晶硅棒和高效能单晶硅棒，成为</a:t>
            </a:r>
            <a:r>
              <a:rPr lang="zh-CN" altLang="en-US" sz="2800" dirty="0">
                <a:solidFill>
                  <a:srgbClr val="FF0000"/>
                </a:solidFill>
                <a:latin typeface="黑体" panose="02010609060101010101" pitchFamily="49" charset="-122"/>
                <a:ea typeface="黑体" panose="02010609060101010101" pitchFamily="49" charset="-122"/>
                <a:sym typeface="+mn-ea"/>
              </a:rPr>
              <a:t>国内单晶拉制技术光伏应用的领军人</a:t>
            </a:r>
            <a:r>
              <a:rPr lang="zh-CN" altLang="en-US" sz="2800" dirty="0">
                <a:latin typeface="黑体" panose="02010609060101010101" pitchFamily="49" charset="-122"/>
                <a:ea typeface="黑体" panose="02010609060101010101" pitchFamily="49" charset="-122"/>
                <a:sym typeface="+mn-ea"/>
              </a:rPr>
              <a:t>。除了传统的</a:t>
            </a:r>
            <a:r>
              <a:rPr lang="en-US" altLang="zh-CN" sz="2800" dirty="0">
                <a:latin typeface="黑体" panose="02010609060101010101" pitchFamily="49" charset="-122"/>
                <a:ea typeface="黑体" panose="02010609060101010101" pitchFamily="49" charset="-122"/>
                <a:sym typeface="+mn-ea"/>
              </a:rPr>
              <a:t>P</a:t>
            </a:r>
            <a:r>
              <a:rPr lang="zh-CN" altLang="en-US" sz="2800" dirty="0">
                <a:latin typeface="黑体" panose="02010609060101010101" pitchFamily="49" charset="-122"/>
                <a:ea typeface="黑体" panose="02010609060101010101" pitchFamily="49" charset="-122"/>
                <a:sym typeface="+mn-ea"/>
              </a:rPr>
              <a:t>型太阳能单晶外，还有</a:t>
            </a:r>
            <a:r>
              <a:rPr lang="en-US" altLang="zh-CN" sz="2800" dirty="0">
                <a:latin typeface="黑体" panose="02010609060101010101" pitchFamily="49" charset="-122"/>
                <a:ea typeface="黑体" panose="02010609060101010101" pitchFamily="49" charset="-122"/>
                <a:sym typeface="+mn-ea"/>
              </a:rPr>
              <a:t>CFZ</a:t>
            </a:r>
            <a:r>
              <a:rPr lang="zh-CN" altLang="en-US" sz="2800" dirty="0">
                <a:latin typeface="黑体" panose="02010609060101010101" pitchFamily="49" charset="-122"/>
                <a:ea typeface="黑体" panose="02010609060101010101" pitchFamily="49" charset="-122"/>
                <a:sym typeface="+mn-ea"/>
              </a:rPr>
              <a:t>太阳能单晶、</a:t>
            </a:r>
            <a:r>
              <a:rPr lang="en-US" altLang="zh-CN" sz="2800" dirty="0">
                <a:latin typeface="黑体" panose="02010609060101010101" pitchFamily="49" charset="-122"/>
                <a:ea typeface="黑体" panose="02010609060101010101" pitchFamily="49" charset="-122"/>
                <a:sym typeface="+mn-ea"/>
              </a:rPr>
              <a:t>&lt;110&gt;</a:t>
            </a:r>
            <a:r>
              <a:rPr lang="zh-CN" altLang="en-US" sz="2800" dirty="0">
                <a:latin typeface="黑体" panose="02010609060101010101" pitchFamily="49" charset="-122"/>
                <a:ea typeface="黑体" panose="02010609060101010101" pitchFamily="49" charset="-122"/>
                <a:sym typeface="+mn-ea"/>
              </a:rPr>
              <a:t>晶向太阳能单晶，</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型太阳能硅单晶等产品。</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1CADE4B9-759D-C511-642E-9D07878E076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05078931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kern="1200" baseline="0" dirty="0">
                <a:solidFill>
                  <a:schemeClr val="bg1"/>
                </a:solidFill>
                <a:latin typeface="黑体" panose="02010609060101010101" pitchFamily="49" charset="-122"/>
                <a:ea typeface="黑体" panose="02010609060101010101" pitchFamily="49" charset="-122"/>
              </a:rPr>
              <a:t>三、晶科能源（</a:t>
            </a:r>
            <a:r>
              <a:rPr lang="en-US" altLang="zh-CN" sz="3600" b="1" kern="1200" baseline="0" dirty="0">
                <a:solidFill>
                  <a:schemeClr val="bg1"/>
                </a:solidFill>
                <a:latin typeface="黑体" panose="02010609060101010101" pitchFamily="49" charset="-122"/>
                <a:ea typeface="黑体" panose="02010609060101010101" pitchFamily="49" charset="-122"/>
              </a:rPr>
              <a:t>688223</a:t>
            </a:r>
            <a:r>
              <a:rPr lang="zh-CN" altLang="en-US" sz="3600" b="1" kern="1200" baseline="0" dirty="0">
                <a:solidFill>
                  <a:schemeClr val="bg1"/>
                </a:solidFill>
                <a:latin typeface="黑体" panose="02010609060101010101" pitchFamily="49" charset="-122"/>
                <a:ea typeface="黑体" panose="02010609060101010101" pitchFamily="49" charset="-122"/>
              </a:rPr>
              <a:t>）</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晶科能源是一家全球知</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名、极具创新力的</a:t>
            </a:r>
            <a:r>
              <a:rPr lang="zh-CN" altLang="en-US" sz="2800" kern="1200" baseline="0" dirty="0">
                <a:solidFill>
                  <a:srgbClr val="FF0000"/>
                </a:solidFill>
                <a:latin typeface="黑体" panose="02010609060101010101" pitchFamily="49" charset="-122"/>
                <a:ea typeface="黑体" panose="02010609060101010101" pitchFamily="49" charset="-122"/>
              </a:rPr>
              <a:t>太阳</a:t>
            </a:r>
            <a:endParaRPr lang="en-US" altLang="zh-CN" sz="2800" kern="1200" baseline="0" dirty="0">
              <a:solidFill>
                <a:srgbClr val="FF0000"/>
              </a:solidFill>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solidFill>
                  <a:srgbClr val="FF0000"/>
                </a:solidFill>
                <a:latin typeface="黑体" panose="02010609060101010101" pitchFamily="49" charset="-122"/>
                <a:ea typeface="黑体" panose="02010609060101010101" pitchFamily="49" charset="-122"/>
              </a:rPr>
              <a:t>能科技企业</a:t>
            </a:r>
            <a:r>
              <a:rPr lang="zh-CN" altLang="en-US" sz="2800" kern="1200" baseline="0" dirty="0">
                <a:latin typeface="黑体" panose="02010609060101010101" pitchFamily="49" charset="-122"/>
                <a:ea typeface="黑体" panose="02010609060101010101" pitchFamily="49" charset="-122"/>
              </a:rPr>
              <a:t>，于</a:t>
            </a:r>
            <a:r>
              <a:rPr lang="en-US" altLang="zh-CN" sz="2800" kern="1200" baseline="0" dirty="0">
                <a:latin typeface="黑体" panose="02010609060101010101" pitchFamily="49" charset="-122"/>
                <a:ea typeface="黑体" panose="02010609060101010101" pitchFamily="49" charset="-122"/>
              </a:rPr>
              <a:t>2022</a:t>
            </a:r>
            <a:r>
              <a:rPr lang="zh-CN" altLang="en-US" sz="2800" kern="1200" baseline="0" dirty="0">
                <a:latin typeface="黑体" panose="02010609060101010101" pitchFamily="49" charset="-122"/>
                <a:ea typeface="黑体" panose="02010609060101010101" pitchFamily="49" charset="-122"/>
              </a:rPr>
              <a:t>年</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在上海证券交易所科创</a:t>
            </a:r>
            <a:endParaRPr lang="en-US" altLang="zh-CN"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r>
              <a:rPr lang="zh-CN" altLang="en-US" sz="2800" kern="1200" baseline="0" dirty="0">
                <a:latin typeface="黑体" panose="02010609060101010101" pitchFamily="49" charset="-122"/>
                <a:ea typeface="黑体" panose="02010609060101010101" pitchFamily="49" charset="-122"/>
              </a:rPr>
              <a:t>板上市。</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6" name="图片 5">
            <a:extLst>
              <a:ext uri="{FF2B5EF4-FFF2-40B4-BE49-F238E27FC236}">
                <a16:creationId xmlns:a16="http://schemas.microsoft.com/office/drawing/2014/main" id="{ADEA204A-2834-C1C3-ADD6-0F26C13F6166}"/>
              </a:ext>
            </a:extLst>
          </p:cNvPr>
          <p:cNvPicPr>
            <a:picLocks noChangeAspect="1"/>
          </p:cNvPicPr>
          <p:nvPr/>
        </p:nvPicPr>
        <p:blipFill>
          <a:blip r:embed="rId3"/>
          <a:stretch>
            <a:fillRect/>
          </a:stretch>
        </p:blipFill>
        <p:spPr>
          <a:xfrm>
            <a:off x="4139952" y="1584664"/>
            <a:ext cx="4788768" cy="4009201"/>
          </a:xfrm>
          <a:prstGeom prst="rect">
            <a:avLst/>
          </a:prstGeom>
        </p:spPr>
      </p:pic>
      <p:pic>
        <p:nvPicPr>
          <p:cNvPr id="7" name="图片 6">
            <a:extLst>
              <a:ext uri="{FF2B5EF4-FFF2-40B4-BE49-F238E27FC236}">
                <a16:creationId xmlns:a16="http://schemas.microsoft.com/office/drawing/2014/main" id="{C7E2D5D8-E541-0ABB-9BD2-7E0B54BEE3C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200404954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、晶科能源主要业务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晶科能源现阶段主要从事</a:t>
            </a:r>
            <a:r>
              <a:rPr lang="zh-CN" altLang="en-US" sz="2800" dirty="0">
                <a:solidFill>
                  <a:srgbClr val="FF0000"/>
                </a:solidFill>
                <a:latin typeface="黑体" panose="02010609060101010101" pitchFamily="49" charset="-122"/>
                <a:ea typeface="黑体" panose="02010609060101010101" pitchFamily="49" charset="-122"/>
                <a:sym typeface="+mn-ea"/>
              </a:rPr>
              <a:t>太</a:t>
            </a:r>
            <a:endParaRPr lang="en-US" altLang="zh-CN" sz="2800" dirty="0">
              <a:solidFill>
                <a:srgbClr val="FF0000"/>
              </a:solidFill>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阳能光伏组件、电池片、硅</a:t>
            </a:r>
            <a:endParaRPr lang="en-US" altLang="zh-CN" sz="2800" dirty="0">
              <a:solidFill>
                <a:srgbClr val="FF0000"/>
              </a:solidFill>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片</a:t>
            </a:r>
            <a:r>
              <a:rPr lang="zh-CN" altLang="en-US" sz="2800" dirty="0">
                <a:latin typeface="黑体" panose="02010609060101010101" pitchFamily="49" charset="-122"/>
                <a:ea typeface="黑体" panose="02010609060101010101" pitchFamily="49" charset="-122"/>
                <a:sym typeface="+mn-ea"/>
              </a:rPr>
              <a:t>的研发、生产和销售以及</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光伏技术的应用和产业化，</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并以此为基础向全球客户提供高效、高质量的太阳能光伏产品。</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5" name="图片 4">
            <a:extLst>
              <a:ext uri="{FF2B5EF4-FFF2-40B4-BE49-F238E27FC236}">
                <a16:creationId xmlns:a16="http://schemas.microsoft.com/office/drawing/2014/main" id="{F862A326-F6BB-E305-0221-E5FE9EE9A8BA}"/>
              </a:ext>
            </a:extLst>
          </p:cNvPr>
          <p:cNvPicPr>
            <a:picLocks noChangeAspect="1"/>
          </p:cNvPicPr>
          <p:nvPr/>
        </p:nvPicPr>
        <p:blipFill>
          <a:blip r:embed="rId3"/>
          <a:stretch>
            <a:fillRect/>
          </a:stretch>
        </p:blipFill>
        <p:spPr>
          <a:xfrm>
            <a:off x="4827961" y="1844824"/>
            <a:ext cx="3941389" cy="2304256"/>
          </a:xfrm>
          <a:prstGeom prst="rect">
            <a:avLst/>
          </a:prstGeom>
        </p:spPr>
      </p:pic>
      <p:pic>
        <p:nvPicPr>
          <p:cNvPr id="8" name="图片 7">
            <a:extLst>
              <a:ext uri="{FF2B5EF4-FFF2-40B4-BE49-F238E27FC236}">
                <a16:creationId xmlns:a16="http://schemas.microsoft.com/office/drawing/2014/main" id="{7AE624BA-DB03-4B2D-C20B-5237BCB4289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63622446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、晶科能源主要业务</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晶科能源的终端产品为太阳能光伏组件，生产环节中间品包括硅棒</a:t>
            </a:r>
            <a:r>
              <a:rPr lang="en-US" altLang="zh-CN" sz="2800" dirty="0">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硅锭、硅片、电池片。公司核心制造业务和终端产品在光伏产业链中的具体情况如下：</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524F698D-BC3C-3D67-8BAE-BB5603F218D3}"/>
              </a:ext>
            </a:extLst>
          </p:cNvPr>
          <p:cNvPicPr>
            <a:picLocks noChangeAspect="1"/>
          </p:cNvPicPr>
          <p:nvPr/>
        </p:nvPicPr>
        <p:blipFill>
          <a:blip r:embed="rId3"/>
          <a:stretch>
            <a:fillRect/>
          </a:stretch>
        </p:blipFill>
        <p:spPr>
          <a:xfrm>
            <a:off x="483370" y="3717032"/>
            <a:ext cx="8285980" cy="2476424"/>
          </a:xfrm>
          <a:prstGeom prst="rect">
            <a:avLst/>
          </a:prstGeom>
        </p:spPr>
      </p:pic>
    </p:spTree>
    <p:extLst>
      <p:ext uri="{BB962C8B-B14F-4D97-AF65-F5344CB8AC3E}">
        <p14:creationId xmlns:p14="http://schemas.microsoft.com/office/powerpoint/2010/main" val="28650966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、单晶硅片产能</a:t>
            </a:r>
          </a:p>
        </p:txBody>
      </p:sp>
      <p:sp>
        <p:nvSpPr>
          <p:cNvPr id="3075" name="副标题 3074"/>
          <p:cNvSpPr>
            <a:spLocks noGrp="1"/>
          </p:cNvSpPr>
          <p:nvPr>
            <p:ph type="subTitle" idx="1"/>
          </p:nvPr>
        </p:nvSpPr>
        <p:spPr>
          <a:xfrm>
            <a:off x="379095" y="1556792"/>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晶科能源在行业中率先建立了从硅料</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加工到硅片、电池片和组件生产的</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solidFill>
                  <a:srgbClr val="FF0000"/>
                </a:solidFill>
                <a:latin typeface="黑体" panose="02010609060101010101" pitchFamily="49" charset="-122"/>
                <a:ea typeface="黑体" panose="02010609060101010101" pitchFamily="49" charset="-122"/>
                <a:sym typeface="+mn-ea"/>
              </a:rPr>
              <a:t>“垂直一体化”</a:t>
            </a:r>
            <a:r>
              <a:rPr lang="zh-CN" altLang="en-US" sz="2800" dirty="0">
                <a:latin typeface="黑体" panose="02010609060101010101" pitchFamily="49" charset="-122"/>
                <a:ea typeface="黑体" panose="02010609060101010101" pitchFamily="49" charset="-122"/>
                <a:sym typeface="+mn-ea"/>
              </a:rPr>
              <a:t>产能，在中国、美国、</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马来西亚、越南共拥有</a:t>
            </a:r>
            <a:r>
              <a:rPr lang="en-US" altLang="zh-CN" sz="2800" dirty="0">
                <a:latin typeface="黑体" panose="02010609060101010101" pitchFamily="49" charset="-122"/>
                <a:ea typeface="黑体" panose="02010609060101010101" pitchFamily="49" charset="-122"/>
                <a:sym typeface="+mn-ea"/>
              </a:rPr>
              <a:t>12</a:t>
            </a:r>
            <a:r>
              <a:rPr lang="zh-CN" altLang="en-US" sz="2800" dirty="0">
                <a:latin typeface="黑体" panose="02010609060101010101" pitchFamily="49" charset="-122"/>
                <a:ea typeface="黑体" panose="02010609060101010101" pitchFamily="49" charset="-122"/>
                <a:sym typeface="+mn-ea"/>
              </a:rPr>
              <a:t>个全球化</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生产基地。</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E9F28B87-B7D2-693F-E6FA-1210DCCB773A}"/>
              </a:ext>
            </a:extLst>
          </p:cNvPr>
          <p:cNvPicPr>
            <a:picLocks noChangeAspect="1"/>
          </p:cNvPicPr>
          <p:nvPr/>
        </p:nvPicPr>
        <p:blipFill>
          <a:blip r:embed="rId3"/>
          <a:stretch>
            <a:fillRect/>
          </a:stretch>
        </p:blipFill>
        <p:spPr>
          <a:xfrm>
            <a:off x="6297894" y="1772816"/>
            <a:ext cx="2431557" cy="3705229"/>
          </a:xfrm>
          <a:prstGeom prst="rect">
            <a:avLst/>
          </a:prstGeom>
        </p:spPr>
      </p:pic>
      <p:pic>
        <p:nvPicPr>
          <p:cNvPr id="8" name="图片 7">
            <a:extLst>
              <a:ext uri="{FF2B5EF4-FFF2-40B4-BE49-F238E27FC236}">
                <a16:creationId xmlns:a16="http://schemas.microsoft.com/office/drawing/2014/main" id="{565EC9BA-4A78-7B0A-1A43-F2BE650BAB44}"/>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10944496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、晶科能源产品产能</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截至</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年底，晶科能源单晶硅片、电池、组件有效产能分别达到</a:t>
            </a:r>
            <a:r>
              <a:rPr lang="en-US" altLang="zh-CN" sz="2800" dirty="0">
                <a:latin typeface="黑体" panose="02010609060101010101" pitchFamily="49" charset="-122"/>
                <a:ea typeface="黑体" panose="02010609060101010101" pitchFamily="49" charset="-122"/>
                <a:sym typeface="+mn-ea"/>
              </a:rPr>
              <a:t>32.5GW</a:t>
            </a:r>
            <a:r>
              <a:rPr lang="zh-CN" altLang="en-US" sz="2800" dirty="0">
                <a:latin typeface="黑体" panose="02010609060101010101" pitchFamily="49" charset="-122"/>
                <a:ea typeface="黑体" panose="02010609060101010101" pitchFamily="49" charset="-122"/>
                <a:sym typeface="+mn-ea"/>
              </a:rPr>
              <a:t>、</a:t>
            </a:r>
            <a:r>
              <a:rPr lang="en-US" altLang="zh-CN" sz="2800" dirty="0">
                <a:latin typeface="黑体" panose="02010609060101010101" pitchFamily="49" charset="-122"/>
                <a:ea typeface="黑体" panose="02010609060101010101" pitchFamily="49" charset="-122"/>
                <a:sym typeface="+mn-ea"/>
              </a:rPr>
              <a:t>24GW</a:t>
            </a:r>
            <a:r>
              <a:rPr lang="zh-CN" altLang="en-US" sz="2800" dirty="0">
                <a:latin typeface="黑体" panose="02010609060101010101" pitchFamily="49" charset="-122"/>
                <a:ea typeface="黑体" panose="02010609060101010101" pitchFamily="49" charset="-122"/>
                <a:sym typeface="+mn-ea"/>
              </a:rPr>
              <a:t>和</a:t>
            </a:r>
            <a:r>
              <a:rPr lang="en-US" altLang="zh-CN" sz="2800" dirty="0">
                <a:latin typeface="黑体" panose="02010609060101010101" pitchFamily="49" charset="-122"/>
                <a:ea typeface="黑体" panose="02010609060101010101" pitchFamily="49" charset="-122"/>
                <a:sym typeface="+mn-ea"/>
              </a:rPr>
              <a:t>45GW</a:t>
            </a:r>
            <a:r>
              <a:rPr lang="zh-CN" altLang="en-US" sz="2800" dirty="0">
                <a:latin typeface="黑体" panose="02010609060101010101" pitchFamily="49" charset="-122"/>
                <a:ea typeface="黑体" panose="02010609060101010101" pitchFamily="49" charset="-122"/>
                <a:sym typeface="+mn-ea"/>
              </a:rPr>
              <a:t>。</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晶科能源作为行业从</a:t>
            </a:r>
            <a:r>
              <a:rPr lang="en-US" altLang="zh-CN" sz="2800" dirty="0">
                <a:latin typeface="黑体" panose="02010609060101010101" pitchFamily="49" charset="-122"/>
                <a:ea typeface="黑体" panose="02010609060101010101" pitchFamily="49" charset="-122"/>
                <a:sym typeface="+mn-ea"/>
              </a:rPr>
              <a:t>P</a:t>
            </a:r>
            <a:r>
              <a:rPr lang="zh-CN" altLang="en-US" sz="2800" dirty="0">
                <a:latin typeface="黑体" panose="02010609060101010101" pitchFamily="49" charset="-122"/>
                <a:ea typeface="黑体" panose="02010609060101010101" pitchFamily="49" charset="-122"/>
                <a:sym typeface="+mn-ea"/>
              </a:rPr>
              <a:t>型向</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型技术转型升级的领军者，早在</a:t>
            </a:r>
            <a:r>
              <a:rPr lang="en-US" altLang="zh-CN" sz="2800" dirty="0">
                <a:latin typeface="黑体" panose="02010609060101010101" pitchFamily="49" charset="-122"/>
                <a:ea typeface="黑体" panose="02010609060101010101" pitchFamily="49" charset="-122"/>
                <a:sym typeface="+mn-ea"/>
              </a:rPr>
              <a:t>2019</a:t>
            </a:r>
            <a:r>
              <a:rPr lang="zh-CN" altLang="en-US" sz="2800" dirty="0">
                <a:latin typeface="黑体" panose="02010609060101010101" pitchFamily="49" charset="-122"/>
                <a:ea typeface="黑体" panose="02010609060101010101" pitchFamily="49" charset="-122"/>
                <a:sym typeface="+mn-ea"/>
              </a:rPr>
              <a:t>年就率先建立了</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电池量产线，产能规模达到</a:t>
            </a:r>
            <a:r>
              <a:rPr lang="en-US" altLang="zh-CN" sz="2800" dirty="0">
                <a:latin typeface="黑体" panose="02010609060101010101" pitchFamily="49" charset="-122"/>
                <a:ea typeface="黑体" panose="02010609060101010101" pitchFamily="49" charset="-122"/>
                <a:sym typeface="+mn-ea"/>
              </a:rPr>
              <a:t>900MW</a:t>
            </a:r>
            <a:r>
              <a:rPr lang="zh-CN" altLang="en-US" sz="2800" dirty="0">
                <a:latin typeface="黑体" panose="02010609060101010101" pitchFamily="49" charset="-122"/>
                <a:ea typeface="黑体" panose="02010609060101010101" pitchFamily="49" charset="-122"/>
                <a:sym typeface="+mn-ea"/>
              </a:rPr>
              <a:t>。</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E4A023F7-0779-E866-1AA2-B21B4FFDF60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217347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、晶科能源电池技术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晶科能源在</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年实现</a:t>
            </a:r>
            <a:r>
              <a:rPr lang="en-US" altLang="zh-CN" sz="2800" dirty="0">
                <a:latin typeface="黑体" panose="02010609060101010101" pitchFamily="49" charset="-122"/>
                <a:ea typeface="黑体" panose="02010609060101010101" pitchFamily="49" charset="-122"/>
                <a:sym typeface="+mn-ea"/>
              </a:rPr>
              <a:t>25.4%</a:t>
            </a:r>
            <a:r>
              <a:rPr lang="zh-CN" altLang="en-US" sz="2800" dirty="0">
                <a:latin typeface="黑体" panose="02010609060101010101" pitchFamily="49" charset="-122"/>
                <a:ea typeface="黑体" panose="02010609060101010101" pitchFamily="49" charset="-122"/>
                <a:sym typeface="+mn-ea"/>
              </a:rPr>
              <a:t>的实验室电池转化效率，一年内</a:t>
            </a:r>
            <a:r>
              <a:rPr lang="en-US" altLang="zh-CN" sz="2800" dirty="0">
                <a:latin typeface="黑体" panose="02010609060101010101" pitchFamily="49" charset="-122"/>
                <a:ea typeface="黑体" panose="02010609060101010101" pitchFamily="49" charset="-122"/>
                <a:sym typeface="+mn-ea"/>
              </a:rPr>
              <a:t>4</a:t>
            </a:r>
            <a:r>
              <a:rPr lang="zh-CN" altLang="en-US" sz="2800" dirty="0">
                <a:latin typeface="黑体" panose="02010609060101010101" pitchFamily="49" charset="-122"/>
                <a:ea typeface="黑体" panose="02010609060101010101" pitchFamily="49" charset="-122"/>
                <a:sym typeface="+mn-ea"/>
              </a:rPr>
              <a:t>次打破世界纪录。</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年，公司快速实现了高效</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电池从实验室到工厂的智能化产线落地，电池量产效率接近</a:t>
            </a:r>
            <a:r>
              <a:rPr lang="en-US" altLang="zh-CN" sz="2800" dirty="0">
                <a:latin typeface="黑体" panose="02010609060101010101" pitchFamily="49" charset="-122"/>
                <a:ea typeface="黑体" panose="02010609060101010101" pitchFamily="49" charset="-122"/>
                <a:sym typeface="+mn-ea"/>
              </a:rPr>
              <a:t>24.5%</a:t>
            </a:r>
            <a:r>
              <a:rPr lang="zh-CN" altLang="en-US" sz="2800" dirty="0">
                <a:latin typeface="黑体" panose="02010609060101010101" pitchFamily="49" charset="-122"/>
                <a:ea typeface="黑体" panose="02010609060101010101" pitchFamily="49" charset="-122"/>
                <a:sym typeface="+mn-ea"/>
              </a:rPr>
              <a:t>。</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与此同时，公司</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a:t>
            </a:r>
            <a:r>
              <a:rPr lang="en-US" altLang="zh-CN" sz="2800" dirty="0">
                <a:latin typeface="黑体" panose="02010609060101010101" pitchFamily="49" charset="-122"/>
                <a:ea typeface="黑体" panose="02010609060101010101" pitchFamily="49" charset="-122"/>
                <a:sym typeface="+mn-ea"/>
              </a:rPr>
              <a:t>11</a:t>
            </a:r>
            <a:r>
              <a:rPr lang="zh-CN" altLang="en-US" sz="2800" dirty="0">
                <a:latin typeface="黑体" panose="02010609060101010101" pitchFamily="49" charset="-122"/>
                <a:ea typeface="黑体" panose="02010609060101010101" pitchFamily="49" charset="-122"/>
                <a:sym typeface="+mn-ea"/>
              </a:rPr>
              <a:t>月推出应用了</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a:t>
            </a:r>
            <a:r>
              <a:rPr lang="en-US" altLang="zh-CN" sz="2800" dirty="0" err="1">
                <a:latin typeface="黑体" panose="02010609060101010101" pitchFamily="49" charset="-122"/>
                <a:ea typeface="黑体" panose="02010609060101010101" pitchFamily="49" charset="-122"/>
                <a:sym typeface="+mn-ea"/>
              </a:rPr>
              <a:t>TOPCon</a:t>
            </a:r>
            <a:r>
              <a:rPr lang="zh-CN" altLang="en-US" sz="2800" dirty="0">
                <a:latin typeface="黑体" panose="02010609060101010101" pitchFamily="49" charset="-122"/>
                <a:ea typeface="黑体" panose="02010609060101010101" pitchFamily="49" charset="-122"/>
                <a:sym typeface="+mn-ea"/>
              </a:rPr>
              <a:t>电池技术的</a:t>
            </a:r>
            <a:r>
              <a:rPr lang="en-US" altLang="zh-CN" sz="2800" dirty="0" err="1">
                <a:latin typeface="黑体" panose="02010609060101010101" pitchFamily="49" charset="-122"/>
                <a:ea typeface="黑体" panose="02010609060101010101" pitchFamily="49" charset="-122"/>
                <a:sym typeface="+mn-ea"/>
              </a:rPr>
              <a:t>TigerNeo</a:t>
            </a:r>
            <a:r>
              <a:rPr lang="zh-CN" altLang="en-US" sz="2800" dirty="0">
                <a:latin typeface="黑体" panose="02010609060101010101" pitchFamily="49" charset="-122"/>
                <a:ea typeface="黑体" panose="02010609060101010101" pitchFamily="49" charset="-122"/>
                <a:sym typeface="+mn-ea"/>
              </a:rPr>
              <a:t>系列高端组件产品，兼具高功率、高效率、高可靠性和低衰减等特点。</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8C495FC3-A01B-AD31-9CCC-E2AC4A88DB7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46355689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kern="1200" baseline="0" dirty="0">
                <a:solidFill>
                  <a:schemeClr val="bg1"/>
                </a:solidFill>
                <a:latin typeface="黑体" panose="02010609060101010101" pitchFamily="49" charset="-122"/>
                <a:ea typeface="黑体" panose="02010609060101010101" pitchFamily="49" charset="-122"/>
              </a:rPr>
              <a:t>四、上机数控（</a:t>
            </a:r>
            <a:r>
              <a:rPr lang="en-US" altLang="zh-CN" sz="3600" b="1" kern="1200" baseline="0" dirty="0">
                <a:solidFill>
                  <a:schemeClr val="bg1"/>
                </a:solidFill>
                <a:latin typeface="黑体" panose="02010609060101010101" pitchFamily="49" charset="-122"/>
                <a:ea typeface="黑体" panose="02010609060101010101" pitchFamily="49" charset="-122"/>
              </a:rPr>
              <a:t>603185</a:t>
            </a:r>
            <a:r>
              <a:rPr lang="zh-CN" altLang="en-US" sz="3600" b="1" kern="1200" baseline="0" dirty="0">
                <a:solidFill>
                  <a:schemeClr val="bg1"/>
                </a:solidFill>
                <a:latin typeface="黑体" panose="02010609060101010101" pitchFamily="49" charset="-122"/>
                <a:ea typeface="黑体" panose="02010609060101010101" pitchFamily="49" charset="-122"/>
              </a:rPr>
              <a:t>）</a:t>
            </a:r>
          </a:p>
        </p:txBody>
      </p:sp>
      <p:sp>
        <p:nvSpPr>
          <p:cNvPr id="3075" name="副标题 3074"/>
          <p:cNvSpPr>
            <a:spLocks noGrp="1"/>
          </p:cNvSpPr>
          <p:nvPr>
            <p:ph type="subTitle" idx="1"/>
          </p:nvPr>
        </p:nvSpPr>
        <p:spPr>
          <a:xfrm>
            <a:off x="374650" y="1557020"/>
            <a:ext cx="8385810" cy="4932680"/>
          </a:xfrm>
        </p:spPr>
        <p:txBody>
          <a:bodyPr/>
          <a:lstStyle/>
          <a:p>
            <a:pPr algn="just">
              <a:lnSpc>
                <a:spcPct val="150000"/>
              </a:lnSpc>
              <a:spcBef>
                <a:spcPts val="0"/>
              </a:spcBef>
              <a:spcAft>
                <a:spcPts val="1200"/>
              </a:spcAft>
            </a:pPr>
            <a:r>
              <a:rPr lang="zh-CN" altLang="en-US" sz="2800" kern="1200" baseline="0" dirty="0">
                <a:latin typeface="黑体" panose="02010609060101010101" pitchFamily="49" charset="-122"/>
                <a:ea typeface="黑体" panose="02010609060101010101" pitchFamily="49" charset="-122"/>
              </a:rPr>
              <a:t>上机数控是业内光伏专用设备生产商之一，是以光伏晶硅为主的高硬脆材料</a:t>
            </a:r>
            <a:r>
              <a:rPr lang="zh-CN" altLang="en-US" sz="2800" dirty="0">
                <a:latin typeface="黑体" panose="02010609060101010101" pitchFamily="49" charset="-122"/>
                <a:ea typeface="黑体" panose="02010609060101010101" pitchFamily="49" charset="-122"/>
              </a:rPr>
              <a:t>专用加工设备龙头</a:t>
            </a:r>
            <a:r>
              <a:rPr lang="zh-CN" altLang="en-US" sz="2800" kern="1200" baseline="0" dirty="0">
                <a:latin typeface="黑体" panose="02010609060101010101" pitchFamily="49" charset="-122"/>
                <a:ea typeface="黑体" panose="02010609060101010101" pitchFamily="49" charset="-122"/>
              </a:rPr>
              <a:t>企业。</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7" name="图片 6">
            <a:extLst>
              <a:ext uri="{FF2B5EF4-FFF2-40B4-BE49-F238E27FC236}">
                <a16:creationId xmlns:a16="http://schemas.microsoft.com/office/drawing/2014/main" id="{9809068B-538C-068D-1FC8-B7F8AE6B9878}"/>
              </a:ext>
            </a:extLst>
          </p:cNvPr>
          <p:cNvPicPr>
            <a:picLocks noChangeAspect="1"/>
          </p:cNvPicPr>
          <p:nvPr/>
        </p:nvPicPr>
        <p:blipFill>
          <a:blip r:embed="rId3"/>
          <a:stretch>
            <a:fillRect/>
          </a:stretch>
        </p:blipFill>
        <p:spPr>
          <a:xfrm>
            <a:off x="434773" y="3284984"/>
            <a:ext cx="8294560" cy="3204716"/>
          </a:xfrm>
          <a:prstGeom prst="rect">
            <a:avLst/>
          </a:prstGeom>
        </p:spPr>
      </p:pic>
      <p:pic>
        <p:nvPicPr>
          <p:cNvPr id="6" name="图片 5">
            <a:extLst>
              <a:ext uri="{FF2B5EF4-FFF2-40B4-BE49-F238E27FC236}">
                <a16:creationId xmlns:a16="http://schemas.microsoft.com/office/drawing/2014/main" id="{A9AB51E8-2B4B-0104-F2AB-B3082F5357C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284048014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、上机数控主营产品</a:t>
            </a:r>
          </a:p>
        </p:txBody>
      </p:sp>
      <p:sp>
        <p:nvSpPr>
          <p:cNvPr id="3075" name="副标题 3074"/>
          <p:cNvSpPr>
            <a:spLocks noGrp="1"/>
          </p:cNvSpPr>
          <p:nvPr>
            <p:ph type="subTitle" idx="1"/>
          </p:nvPr>
        </p:nvSpPr>
        <p:spPr>
          <a:xfrm>
            <a:off x="419036" y="115909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上机数控公司产品为高硬脆材料专用加工设备和通用数控外圆磨床系列产品。</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en-US" altLang="zh-CN" sz="2800" kern="1200" baseline="0" dirty="0">
                <a:latin typeface="黑体" panose="02010609060101010101" pitchFamily="49" charset="-122"/>
                <a:ea typeface="黑体" panose="02010609060101010101" pitchFamily="49" charset="-122"/>
              </a:rPr>
              <a:t>2019</a:t>
            </a:r>
            <a:r>
              <a:rPr lang="zh-CN" altLang="en-US" sz="2800" kern="1200" baseline="0" dirty="0">
                <a:latin typeface="黑体" panose="02010609060101010101" pitchFamily="49" charset="-122"/>
                <a:ea typeface="黑体" panose="02010609060101010101" pitchFamily="49" charset="-122"/>
              </a:rPr>
              <a:t>年公司为实现主营业务的适当延伸，着力拓展光伏单晶硅生产业务，在内蒙古包头成立了子公司</a:t>
            </a:r>
            <a:r>
              <a:rPr lang="en-US" altLang="zh-CN" sz="2800" kern="1200" baseline="0" dirty="0">
                <a:latin typeface="黑体" panose="02010609060101010101" pitchFamily="49" charset="-122"/>
                <a:ea typeface="黑体" panose="02010609060101010101" pitchFamily="49" charset="-122"/>
              </a:rPr>
              <a:t>—</a:t>
            </a:r>
            <a:r>
              <a:rPr lang="zh-CN" altLang="en-US" sz="2800" kern="1200" baseline="0" dirty="0">
                <a:latin typeface="黑体" panose="02010609060101010101" pitchFamily="49" charset="-122"/>
                <a:ea typeface="黑体" panose="02010609060101010101" pitchFamily="49" charset="-122"/>
              </a:rPr>
              <a:t>弘元新材料（包头）有限公司，弘元拥有技术研发团队，在产品质量和产能上都取得了很大的突破，弘元主要从事直拉</a:t>
            </a:r>
            <a:r>
              <a:rPr lang="zh-CN" altLang="en-US" sz="2800" kern="1200" baseline="0" dirty="0">
                <a:solidFill>
                  <a:srgbClr val="FF0000"/>
                </a:solidFill>
                <a:latin typeface="黑体" panose="02010609060101010101" pitchFamily="49" charset="-122"/>
                <a:ea typeface="黑体" panose="02010609060101010101" pitchFamily="49" charset="-122"/>
              </a:rPr>
              <a:t>单晶硅棒</a:t>
            </a:r>
            <a:r>
              <a:rPr lang="zh-CN" altLang="en-US" sz="2800" kern="1200" baseline="0" dirty="0">
                <a:latin typeface="黑体" panose="02010609060101010101" pitchFamily="49" charset="-122"/>
                <a:ea typeface="黑体" panose="02010609060101010101" pitchFamily="49" charset="-122"/>
              </a:rPr>
              <a:t>及其相关产品。</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9A2963EE-B997-2C30-1374-0D8B71CCC1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38480624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、上机数控主营产品</a:t>
            </a:r>
          </a:p>
        </p:txBody>
      </p:sp>
      <p:sp>
        <p:nvSpPr>
          <p:cNvPr id="3075" name="副标题 3074"/>
          <p:cNvSpPr>
            <a:spLocks noGrp="1"/>
          </p:cNvSpPr>
          <p:nvPr>
            <p:ph type="subTitle" idx="1"/>
          </p:nvPr>
        </p:nvSpPr>
        <p:spPr>
          <a:xfrm>
            <a:off x="419036" y="115909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目前，公司主要产品在光伏产业链中的具体应用情况如下：</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A6C7BAA9-76C7-8407-76AB-E3ABD7858F8B}"/>
              </a:ext>
            </a:extLst>
          </p:cNvPr>
          <p:cNvPicPr>
            <a:picLocks noChangeAspect="1"/>
          </p:cNvPicPr>
          <p:nvPr/>
        </p:nvPicPr>
        <p:blipFill>
          <a:blip r:embed="rId3"/>
          <a:stretch>
            <a:fillRect/>
          </a:stretch>
        </p:blipFill>
        <p:spPr>
          <a:xfrm>
            <a:off x="426050" y="2614244"/>
            <a:ext cx="8041396" cy="3084666"/>
          </a:xfrm>
          <a:prstGeom prst="rect">
            <a:avLst/>
          </a:prstGeom>
        </p:spPr>
      </p:pic>
      <p:pic>
        <p:nvPicPr>
          <p:cNvPr id="4" name="图片 3">
            <a:extLst>
              <a:ext uri="{FF2B5EF4-FFF2-40B4-BE49-F238E27FC236}">
                <a16:creationId xmlns:a16="http://schemas.microsoft.com/office/drawing/2014/main" id="{965ED836-5EFD-1395-901A-2D80A34139F1}"/>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20899763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、单晶硅项目</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弘元新材单晶硅材料研究开发中心自创建以来，进行了多个专项研发项目，其中</a:t>
            </a:r>
            <a:r>
              <a:rPr lang="en-US" altLang="zh-CN" sz="2800" dirty="0">
                <a:latin typeface="黑体" panose="02010609060101010101" pitchFamily="49" charset="-122"/>
                <a:ea typeface="黑体" panose="02010609060101010101" pitchFamily="49" charset="-122"/>
                <a:sym typeface="+mn-ea"/>
              </a:rPr>
              <a:t>13</a:t>
            </a:r>
            <a:r>
              <a:rPr lang="zh-CN" altLang="en-US" sz="2800" dirty="0">
                <a:latin typeface="黑体" panose="02010609060101010101" pitchFamily="49" charset="-122"/>
                <a:ea typeface="黑体" panose="02010609060101010101" pitchFamily="49" charset="-122"/>
                <a:sym typeface="+mn-ea"/>
              </a:rPr>
              <a:t>个项目已经成功应用于生产、实现产业化。</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a:t>
            </a:r>
            <a:r>
              <a:rPr lang="en-US" altLang="zh-CN" sz="2800" dirty="0">
                <a:latin typeface="黑体" panose="02010609060101010101" pitchFamily="49" charset="-122"/>
                <a:ea typeface="黑体" panose="02010609060101010101" pitchFamily="49" charset="-122"/>
                <a:sym typeface="+mn-ea"/>
              </a:rPr>
              <a:t>12</a:t>
            </a:r>
            <a:r>
              <a:rPr lang="zh-CN" altLang="en-US" sz="2800" dirty="0">
                <a:latin typeface="黑体" panose="02010609060101010101" pitchFamily="49" charset="-122"/>
                <a:ea typeface="黑体" panose="02010609060101010101" pitchFamily="49" charset="-122"/>
                <a:sym typeface="+mn-ea"/>
              </a:rPr>
              <a:t>月“弘元新材单晶硅材料研究开发中心”被认定为内蒙古自治区</a:t>
            </a:r>
            <a:r>
              <a:rPr lang="en-US" altLang="zh-CN" sz="2800" dirty="0">
                <a:latin typeface="黑体" panose="02010609060101010101" pitchFamily="49" charset="-122"/>
                <a:ea typeface="黑体" panose="02010609060101010101" pitchFamily="49" charset="-122"/>
                <a:sym typeface="+mn-ea"/>
              </a:rPr>
              <a:t>2021</a:t>
            </a:r>
            <a:r>
              <a:rPr lang="zh-CN" altLang="en-US" sz="2800" dirty="0">
                <a:latin typeface="黑体" panose="02010609060101010101" pitchFamily="49" charset="-122"/>
                <a:ea typeface="黑体" panose="02010609060101010101" pitchFamily="49" charset="-122"/>
                <a:sym typeface="+mn-ea"/>
              </a:rPr>
              <a:t>年度企业研究开发中心。</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69176021-DFE4-B297-8C9C-17F5C61CE47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995360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、单晶硅项目</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en-US" altLang="zh-CN" sz="2800" kern="1200" baseline="0" dirty="0">
                <a:latin typeface="黑体" panose="02010609060101010101" pitchFamily="49" charset="-122"/>
                <a:ea typeface="黑体" panose="02010609060101010101" pitchFamily="49" charset="-122"/>
              </a:rPr>
              <a:t>2022</a:t>
            </a:r>
            <a:r>
              <a:rPr lang="zh-CN" altLang="en-US" sz="2800" kern="1200" baseline="0" dirty="0">
                <a:latin typeface="黑体" panose="02010609060101010101" pitchFamily="49" charset="-122"/>
                <a:ea typeface="黑体" panose="02010609060101010101" pitchFamily="49" charset="-122"/>
              </a:rPr>
              <a:t>年</a:t>
            </a:r>
            <a:r>
              <a:rPr lang="en-US" altLang="zh-CN" sz="2800" kern="1200" baseline="0" dirty="0">
                <a:latin typeface="黑体" panose="02010609060101010101" pitchFamily="49" charset="-122"/>
                <a:ea typeface="黑体" panose="02010609060101010101" pitchFamily="49" charset="-122"/>
              </a:rPr>
              <a:t>2</a:t>
            </a:r>
            <a:r>
              <a:rPr lang="zh-CN" altLang="en-US" sz="2800" kern="1200" baseline="0" dirty="0">
                <a:latin typeface="黑体" panose="02010609060101010101" pitchFamily="49" charset="-122"/>
                <a:ea typeface="黑体" panose="02010609060101010101" pitchFamily="49" charset="-122"/>
              </a:rPr>
              <a:t>月，上机数控与包头市固阳县人民政府签订了</a:t>
            </a:r>
            <a:r>
              <a:rPr lang="en-US" altLang="zh-CN" sz="2800" kern="1200" baseline="0" dirty="0">
                <a:latin typeface="黑体" panose="02010609060101010101" pitchFamily="49" charset="-122"/>
                <a:ea typeface="黑体" panose="02010609060101010101" pitchFamily="49" charset="-122"/>
              </a:rPr>
              <a:t>《</a:t>
            </a:r>
            <a:r>
              <a:rPr lang="zh-CN" altLang="en-US" sz="2800" kern="1200" baseline="0" dirty="0">
                <a:latin typeface="黑体" panose="02010609060101010101" pitchFamily="49" charset="-122"/>
                <a:ea typeface="黑体" panose="02010609060101010101" pitchFamily="49" charset="-122"/>
              </a:rPr>
              <a:t>投资协议</a:t>
            </a:r>
            <a:r>
              <a:rPr lang="en-US" altLang="zh-CN" sz="2800" kern="1200" baseline="0" dirty="0">
                <a:latin typeface="黑体" panose="02010609060101010101" pitchFamily="49" charset="-122"/>
                <a:ea typeface="黑体" panose="02010609060101010101" pitchFamily="49" charset="-122"/>
              </a:rPr>
              <a:t>》</a:t>
            </a:r>
            <a:r>
              <a:rPr lang="zh-CN" altLang="en-US" sz="2800" kern="1200" baseline="0" dirty="0">
                <a:latin typeface="黑体" panose="02010609060101010101" pitchFamily="49" charset="-122"/>
                <a:ea typeface="黑体" panose="02010609060101010101" pitchFamily="49" charset="-122"/>
              </a:rPr>
              <a:t>，拟在内蒙古包头市固阳县投资建设进行年产</a:t>
            </a:r>
            <a:r>
              <a:rPr lang="en-US" altLang="zh-CN" sz="2800" kern="1200" baseline="0" dirty="0">
                <a:latin typeface="黑体" panose="02010609060101010101" pitchFamily="49" charset="-122"/>
                <a:ea typeface="黑体" panose="02010609060101010101" pitchFamily="49" charset="-122"/>
              </a:rPr>
              <a:t>15</a:t>
            </a:r>
            <a:r>
              <a:rPr lang="zh-CN" altLang="en-US" sz="2800" kern="1200" baseline="0" dirty="0">
                <a:latin typeface="黑体" panose="02010609060101010101" pitchFamily="49" charset="-122"/>
                <a:ea typeface="黑体" panose="02010609060101010101" pitchFamily="49" charset="-122"/>
              </a:rPr>
              <a:t>万吨高纯工业硅及</a:t>
            </a:r>
            <a:r>
              <a:rPr lang="en-US" altLang="zh-CN" sz="2800" kern="1200" baseline="0" dirty="0">
                <a:latin typeface="黑体" panose="02010609060101010101" pitchFamily="49" charset="-122"/>
                <a:ea typeface="黑体" panose="02010609060101010101" pitchFamily="49" charset="-122"/>
              </a:rPr>
              <a:t>10</a:t>
            </a:r>
            <a:r>
              <a:rPr lang="zh-CN" altLang="en-US" sz="2800" kern="1200" baseline="0" dirty="0">
                <a:latin typeface="黑体" panose="02010609060101010101" pitchFamily="49" charset="-122"/>
                <a:ea typeface="黑体" panose="02010609060101010101" pitchFamily="49" charset="-122"/>
              </a:rPr>
              <a:t>万吨高纯晶硅生产项目。项目分为二期具体实施，第一期设计产能为</a:t>
            </a:r>
            <a:r>
              <a:rPr lang="en-US" altLang="zh-CN" sz="2800" kern="1200" baseline="0" dirty="0">
                <a:latin typeface="黑体" panose="02010609060101010101" pitchFamily="49" charset="-122"/>
                <a:ea typeface="黑体" panose="02010609060101010101" pitchFamily="49" charset="-122"/>
              </a:rPr>
              <a:t>8</a:t>
            </a:r>
            <a:r>
              <a:rPr lang="zh-CN" altLang="en-US" sz="2800" kern="1200" baseline="0" dirty="0">
                <a:latin typeface="黑体" panose="02010609060101010101" pitchFamily="49" charset="-122"/>
                <a:ea typeface="黑体" panose="02010609060101010101" pitchFamily="49" charset="-122"/>
              </a:rPr>
              <a:t>万吨高纯工业硅及</a:t>
            </a:r>
            <a:r>
              <a:rPr lang="en-US" altLang="zh-CN" sz="2800" kern="1200" baseline="0" dirty="0">
                <a:latin typeface="黑体" panose="02010609060101010101" pitchFamily="49" charset="-122"/>
                <a:ea typeface="黑体" panose="02010609060101010101" pitchFamily="49" charset="-122"/>
              </a:rPr>
              <a:t>5</a:t>
            </a:r>
            <a:r>
              <a:rPr lang="zh-CN" altLang="en-US" sz="2800" kern="1200" baseline="0" dirty="0">
                <a:latin typeface="黑体" panose="02010609060101010101" pitchFamily="49" charset="-122"/>
                <a:ea typeface="黑体" panose="02010609060101010101" pitchFamily="49" charset="-122"/>
              </a:rPr>
              <a:t>万吨高纯晶硅。</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BB8DE64B-93D5-8AFC-4751-D3078A41931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pic>
        <p:nvPicPr>
          <p:cNvPr id="5" name="图片 4">
            <a:extLst>
              <a:ext uri="{FF2B5EF4-FFF2-40B4-BE49-F238E27FC236}">
                <a16:creationId xmlns:a16="http://schemas.microsoft.com/office/drawing/2014/main" id="{F9FC2122-6E8D-C674-DBC6-FA2EC714E1B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213241433"/>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、单晶硅产能</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上机数控单晶硅已经形成</a:t>
            </a:r>
            <a:r>
              <a:rPr lang="en-US" altLang="zh-CN" sz="2800" dirty="0">
                <a:latin typeface="黑体" panose="02010609060101010101" pitchFamily="49" charset="-122"/>
                <a:ea typeface="黑体" panose="02010609060101010101" pitchFamily="49" charset="-122"/>
                <a:sym typeface="+mn-ea"/>
              </a:rPr>
              <a:t>30GW</a:t>
            </a:r>
            <a:r>
              <a:rPr lang="zh-CN" altLang="en-US" sz="2800" dirty="0">
                <a:latin typeface="黑体" panose="02010609060101010101" pitchFamily="49" charset="-122"/>
                <a:ea typeface="黑体" panose="02010609060101010101" pitchFamily="49" charset="-122"/>
                <a:sym typeface="+mn-ea"/>
              </a:rPr>
              <a:t>的拉晶产能，并配套建设了切片产能。</a:t>
            </a: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比增长</a:t>
            </a:r>
            <a:r>
              <a:rPr lang="en-US" altLang="zh-CN" sz="2800" dirty="0">
                <a:latin typeface="黑体" panose="02010609060101010101" pitchFamily="49" charset="-122"/>
                <a:ea typeface="黑体" panose="02010609060101010101" pitchFamily="49" charset="-122"/>
                <a:sym typeface="+mn-ea"/>
              </a:rPr>
              <a:t>293.93%</a:t>
            </a:r>
            <a:r>
              <a:rPr lang="zh-CN" altLang="en-US" sz="2800" dirty="0">
                <a:latin typeface="黑体" panose="02010609060101010101" pitchFamily="49" charset="-122"/>
                <a:ea typeface="黑体" panose="02010609060101010101" pitchFamily="49" charset="-122"/>
                <a:sym typeface="+mn-ea"/>
              </a:rPr>
              <a:t>，产销率达到</a:t>
            </a:r>
            <a:r>
              <a:rPr lang="en-US" altLang="zh-CN" sz="2800" dirty="0">
                <a:latin typeface="黑体" panose="02010609060101010101" pitchFamily="49" charset="-122"/>
                <a:ea typeface="黑体" panose="02010609060101010101" pitchFamily="49" charset="-122"/>
                <a:sym typeface="+mn-ea"/>
              </a:rPr>
              <a:t>92.10%</a:t>
            </a:r>
            <a:r>
              <a:rPr lang="zh-CN" altLang="en-US" sz="2800" dirty="0">
                <a:latin typeface="黑体" panose="02010609060101010101" pitchFamily="49" charset="-122"/>
                <a:ea typeface="黑体" panose="02010609060101010101" pitchFamily="49" charset="-122"/>
                <a:sym typeface="+mn-ea"/>
              </a:rPr>
              <a:t>。</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8D7B3008-0977-5DB8-D71B-226D4F2A8223}"/>
              </a:ext>
            </a:extLst>
          </p:cNvPr>
          <p:cNvPicPr>
            <a:picLocks noChangeAspect="1"/>
          </p:cNvPicPr>
          <p:nvPr/>
        </p:nvPicPr>
        <p:blipFill>
          <a:blip r:embed="rId3"/>
          <a:stretch>
            <a:fillRect/>
          </a:stretch>
        </p:blipFill>
        <p:spPr>
          <a:xfrm>
            <a:off x="238442" y="3140968"/>
            <a:ext cx="8658225" cy="3105150"/>
          </a:xfrm>
          <a:prstGeom prst="rect">
            <a:avLst/>
          </a:prstGeom>
        </p:spPr>
      </p:pic>
    </p:spTree>
    <p:extLst>
      <p:ext uri="{BB962C8B-B14F-4D97-AF65-F5344CB8AC3E}">
        <p14:creationId xmlns:p14="http://schemas.microsoft.com/office/powerpoint/2010/main" val="507577179"/>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zh-CN" altLang="en-US" sz="3600" b="1" dirty="0">
                <a:solidFill>
                  <a:schemeClr val="bg1"/>
                </a:solidFill>
                <a:latin typeface="黑体" panose="02010609060101010101" pitchFamily="49" charset="-122"/>
                <a:ea typeface="黑体" panose="02010609060101010101" pitchFamily="49" charset="-122"/>
              </a:rPr>
              <a:t>五</a:t>
            </a:r>
            <a:r>
              <a:rPr lang="zh-CN" altLang="en-US" sz="3600" b="1" kern="1200" baseline="0" dirty="0">
                <a:solidFill>
                  <a:schemeClr val="bg1"/>
                </a:solidFill>
                <a:latin typeface="黑体" panose="02010609060101010101" pitchFamily="49" charset="-122"/>
                <a:ea typeface="黑体" panose="02010609060101010101" pitchFamily="49" charset="-122"/>
              </a:rPr>
              <a:t>、晶澳科技（</a:t>
            </a:r>
            <a:r>
              <a:rPr lang="en-US" altLang="zh-CN" sz="3600" b="1" kern="1200" baseline="0" dirty="0">
                <a:solidFill>
                  <a:schemeClr val="bg1"/>
                </a:solidFill>
                <a:latin typeface="黑体" panose="02010609060101010101" pitchFamily="49" charset="-122"/>
                <a:ea typeface="黑体" panose="02010609060101010101" pitchFamily="49" charset="-122"/>
              </a:rPr>
              <a:t>002459</a:t>
            </a:r>
            <a:r>
              <a:rPr lang="zh-CN" altLang="en-US" sz="3600" b="1" kern="1200" baseline="0" dirty="0">
                <a:solidFill>
                  <a:schemeClr val="bg1"/>
                </a:solidFill>
                <a:latin typeface="黑体" panose="02010609060101010101" pitchFamily="49" charset="-122"/>
                <a:ea typeface="黑体" panose="02010609060101010101" pitchFamily="49" charset="-122"/>
              </a:rPr>
              <a:t>）</a:t>
            </a:r>
          </a:p>
        </p:txBody>
      </p:sp>
      <p:sp>
        <p:nvSpPr>
          <p:cNvPr id="3075" name="副标题 3074"/>
          <p:cNvSpPr>
            <a:spLocks noGrp="1"/>
          </p:cNvSpPr>
          <p:nvPr>
            <p:ph type="subTitle" idx="1"/>
          </p:nvPr>
        </p:nvSpPr>
        <p:spPr>
          <a:xfrm>
            <a:off x="374650" y="1557020"/>
            <a:ext cx="8385810" cy="4932680"/>
          </a:xfrm>
        </p:spPr>
        <p:txBody>
          <a:bodyPr/>
          <a:lstStyle/>
          <a:p>
            <a:pPr algn="just">
              <a:lnSpc>
                <a:spcPct val="150000"/>
              </a:lnSpc>
              <a:spcBef>
                <a:spcPts val="0"/>
              </a:spcBef>
              <a:spcAft>
                <a:spcPts val="1200"/>
              </a:spcAft>
            </a:pPr>
            <a:r>
              <a:rPr lang="zh-CN" altLang="en-US" sz="2800" kern="1200" baseline="0" dirty="0">
                <a:latin typeface="黑体" panose="02010609060101010101" pitchFamily="49" charset="-122"/>
                <a:ea typeface="黑体" panose="02010609060101010101" pitchFamily="49" charset="-122"/>
              </a:rPr>
              <a:t>晶澳科技是</a:t>
            </a:r>
            <a:r>
              <a:rPr lang="zh-CN" altLang="en-US" sz="2800" kern="1200" baseline="0" dirty="0">
                <a:solidFill>
                  <a:srgbClr val="FF0000"/>
                </a:solidFill>
                <a:latin typeface="黑体" panose="02010609060101010101" pitchFamily="49" charset="-122"/>
                <a:ea typeface="黑体" panose="02010609060101010101" pitchFamily="49" charset="-122"/>
              </a:rPr>
              <a:t>光伏行业企业</a:t>
            </a:r>
            <a:r>
              <a:rPr lang="zh-CN" altLang="en-US" sz="2800" kern="1200" baseline="0" dirty="0">
                <a:latin typeface="黑体" panose="02010609060101010101" pitchFamily="49" charset="-122"/>
                <a:ea typeface="黑体" panose="02010609060101010101" pitchFamily="49" charset="-122"/>
              </a:rPr>
              <a:t>中的龙头企业之一。其产品足迹遍布</a:t>
            </a:r>
            <a:r>
              <a:rPr lang="en-US" altLang="zh-CN" sz="2800" kern="1200" baseline="0" dirty="0">
                <a:latin typeface="黑体" panose="02010609060101010101" pitchFamily="49" charset="-122"/>
                <a:ea typeface="黑体" panose="02010609060101010101" pitchFamily="49" charset="-122"/>
              </a:rPr>
              <a:t>135</a:t>
            </a:r>
            <a:r>
              <a:rPr lang="zh-CN" altLang="en-US" sz="2800" kern="1200" baseline="0" dirty="0">
                <a:latin typeface="黑体" panose="02010609060101010101" pitchFamily="49" charset="-122"/>
                <a:ea typeface="黑体" panose="02010609060101010101" pitchFamily="49" charset="-122"/>
              </a:rPr>
              <a:t>个国家和地区，广泛应用于地面光伏电站以及工商业、住宅分布式光伏系统。</a:t>
            </a:r>
            <a:endParaRPr lang="en-US" altLang="zh-CN" sz="2800" kern="1200" baseline="0" dirty="0">
              <a:latin typeface="黑体" panose="02010609060101010101" pitchFamily="49" charset="-122"/>
              <a:ea typeface="黑体" panose="02010609060101010101" pitchFamily="49" charset="-122"/>
            </a:endParaRPr>
          </a:p>
          <a:p>
            <a:pPr algn="just">
              <a:lnSpc>
                <a:spcPct val="150000"/>
              </a:lnSpc>
              <a:spcBef>
                <a:spcPts val="0"/>
              </a:spcBef>
              <a:spcAft>
                <a:spcPts val="1200"/>
              </a:spcAft>
            </a:pPr>
            <a:endParaRPr lang="en-US" altLang="zh-CN" sz="2800" kern="1200" baseline="0" dirty="0">
              <a:latin typeface="黑体" panose="02010609060101010101" pitchFamily="49" charset="-122"/>
              <a:ea typeface="黑体" panose="02010609060101010101" pitchFamily="49" charset="-122"/>
            </a:endParaRPr>
          </a:p>
          <a:p>
            <a:pPr algn="just">
              <a:lnSpc>
                <a:spcPct val="150000"/>
              </a:lnSpc>
              <a:spcBef>
                <a:spcPts val="0"/>
              </a:spcBef>
              <a:spcAft>
                <a:spcPts val="1200"/>
              </a:spcAft>
            </a:pPr>
            <a:endParaRPr lang="en-US" altLang="zh-CN" sz="2800" kern="1200" baseline="0" dirty="0">
              <a:latin typeface="黑体" panose="02010609060101010101" pitchFamily="49" charset="-122"/>
              <a:ea typeface="黑体" panose="02010609060101010101" pitchFamily="49" charset="-122"/>
            </a:endParaRPr>
          </a:p>
          <a:p>
            <a:pPr algn="just">
              <a:lnSpc>
                <a:spcPct val="150000"/>
              </a:lnSpc>
              <a:spcBef>
                <a:spcPts val="0"/>
              </a:spcBef>
              <a:spcAft>
                <a:spcPts val="1200"/>
              </a:spcAft>
            </a:pPr>
            <a:r>
              <a:rPr lang="zh-CN" altLang="en-US" sz="2800" kern="1200" baseline="0" dirty="0">
                <a:latin typeface="黑体" panose="02010609060101010101" pitchFamily="49" charset="-122"/>
                <a:ea typeface="黑体" panose="02010609060101010101" pitchFamily="49" charset="-122"/>
              </a:rPr>
              <a:t>晶澳备受国内外客户的认可，多年荣登</a:t>
            </a:r>
            <a:r>
              <a:rPr lang="en-US" altLang="zh-CN" sz="2800" kern="1200" baseline="0" dirty="0">
                <a:latin typeface="黑体" panose="02010609060101010101" pitchFamily="49" charset="-122"/>
                <a:ea typeface="黑体" panose="02010609060101010101" pitchFamily="49" charset="-122"/>
              </a:rPr>
              <a:t>《</a:t>
            </a:r>
            <a:r>
              <a:rPr lang="zh-CN" altLang="en-US" sz="2800" kern="1200" baseline="0" dirty="0">
                <a:latin typeface="黑体" panose="02010609060101010101" pitchFamily="49" charset="-122"/>
                <a:ea typeface="黑体" panose="02010609060101010101" pitchFamily="49" charset="-122"/>
              </a:rPr>
              <a:t>财富</a:t>
            </a:r>
            <a:r>
              <a:rPr lang="en-US" altLang="zh-CN" sz="2800" kern="1200" baseline="0" dirty="0">
                <a:latin typeface="黑体" panose="02010609060101010101" pitchFamily="49" charset="-122"/>
                <a:ea typeface="黑体" panose="02010609060101010101" pitchFamily="49" charset="-122"/>
              </a:rPr>
              <a:t>》</a:t>
            </a:r>
            <a:r>
              <a:rPr lang="zh-CN" altLang="en-US" sz="2800" kern="1200" baseline="0" dirty="0">
                <a:latin typeface="黑体" panose="02010609060101010101" pitchFamily="49" charset="-122"/>
                <a:ea typeface="黑体" panose="02010609060101010101" pitchFamily="49" charset="-122"/>
              </a:rPr>
              <a:t>中国</a:t>
            </a:r>
            <a:r>
              <a:rPr lang="en-US" altLang="zh-CN" sz="2800" kern="1200" baseline="0" dirty="0">
                <a:latin typeface="黑体" panose="02010609060101010101" pitchFamily="49" charset="-122"/>
                <a:ea typeface="黑体" panose="02010609060101010101" pitchFamily="49" charset="-122"/>
              </a:rPr>
              <a:t>500</a:t>
            </a:r>
            <a:r>
              <a:rPr lang="zh-CN" altLang="en-US" sz="2800" kern="1200" baseline="0" dirty="0">
                <a:latin typeface="黑体" panose="02010609060101010101" pitchFamily="49" charset="-122"/>
                <a:ea typeface="黑体" panose="02010609060101010101" pitchFamily="49" charset="-122"/>
              </a:rPr>
              <a:t>强和“全球新能源企业</a:t>
            </a:r>
            <a:r>
              <a:rPr lang="en-US" altLang="zh-CN" sz="2800" kern="1200" baseline="0" dirty="0">
                <a:latin typeface="黑体" panose="02010609060101010101" pitchFamily="49" charset="-122"/>
                <a:ea typeface="黑体" panose="02010609060101010101" pitchFamily="49" charset="-122"/>
              </a:rPr>
              <a:t>500</a:t>
            </a:r>
            <a:r>
              <a:rPr lang="zh-CN" altLang="en-US" sz="2800" kern="1200" baseline="0" dirty="0">
                <a:latin typeface="黑体" panose="02010609060101010101" pitchFamily="49" charset="-122"/>
                <a:ea typeface="黑体" panose="02010609060101010101" pitchFamily="49" charset="-122"/>
              </a:rPr>
              <a:t>强”榜单。</a:t>
            </a: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3" name="图片 2">
            <a:extLst>
              <a:ext uri="{FF2B5EF4-FFF2-40B4-BE49-F238E27FC236}">
                <a16:creationId xmlns:a16="http://schemas.microsoft.com/office/drawing/2014/main" id="{5CF8A9E4-ADAE-8793-E998-D3CA31D0F553}"/>
              </a:ext>
            </a:extLst>
          </p:cNvPr>
          <p:cNvPicPr>
            <a:picLocks noChangeAspect="1"/>
          </p:cNvPicPr>
          <p:nvPr/>
        </p:nvPicPr>
        <p:blipFill>
          <a:blip r:embed="rId3"/>
          <a:stretch>
            <a:fillRect/>
          </a:stretch>
        </p:blipFill>
        <p:spPr>
          <a:xfrm>
            <a:off x="755576" y="3645024"/>
            <a:ext cx="7410450" cy="1381125"/>
          </a:xfrm>
          <a:prstGeom prst="rect">
            <a:avLst/>
          </a:prstGeom>
        </p:spPr>
      </p:pic>
      <p:pic>
        <p:nvPicPr>
          <p:cNvPr id="7" name="图片 6">
            <a:extLst>
              <a:ext uri="{FF2B5EF4-FFF2-40B4-BE49-F238E27FC236}">
                <a16:creationId xmlns:a16="http://schemas.microsoft.com/office/drawing/2014/main" id="{2F4F16E5-475B-43E6-EF55-B2713DD8792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62573687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1</a:t>
            </a:r>
            <a:r>
              <a:rPr lang="zh-CN" altLang="en-US" sz="3200" b="1" kern="1200" baseline="0" dirty="0">
                <a:solidFill>
                  <a:schemeClr val="tx1"/>
                </a:solidFill>
                <a:latin typeface="黑体" panose="02010609060101010101" pitchFamily="49" charset="-122"/>
                <a:ea typeface="黑体" panose="02010609060101010101" pitchFamily="49" charset="-122"/>
              </a:rPr>
              <a:t>、晶澳产品</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晶澳已构建起包括太阳能光伏硅棒、硅片、电池及组件、光伏电站开发、建设和运营在内的全产业链链条。</a:t>
            </a: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4" name="图片 3">
            <a:extLst>
              <a:ext uri="{FF2B5EF4-FFF2-40B4-BE49-F238E27FC236}">
                <a16:creationId xmlns:a16="http://schemas.microsoft.com/office/drawing/2014/main" id="{56E1A0DC-641A-43C2-9DBC-DC6FCD8BF35B}"/>
              </a:ext>
            </a:extLst>
          </p:cNvPr>
          <p:cNvPicPr>
            <a:picLocks noChangeAspect="1"/>
          </p:cNvPicPr>
          <p:nvPr/>
        </p:nvPicPr>
        <p:blipFill>
          <a:blip r:embed="rId3"/>
          <a:stretch>
            <a:fillRect/>
          </a:stretch>
        </p:blipFill>
        <p:spPr>
          <a:xfrm>
            <a:off x="899491" y="3645024"/>
            <a:ext cx="7820025" cy="2514600"/>
          </a:xfrm>
          <a:prstGeom prst="rect">
            <a:avLst/>
          </a:prstGeom>
        </p:spPr>
      </p:pic>
      <p:pic>
        <p:nvPicPr>
          <p:cNvPr id="5" name="图片 4">
            <a:extLst>
              <a:ext uri="{FF2B5EF4-FFF2-40B4-BE49-F238E27FC236}">
                <a16:creationId xmlns:a16="http://schemas.microsoft.com/office/drawing/2014/main" id="{B061AC4E-DFF7-C35F-28C4-6ED2BA2C048C}"/>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15504655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kern="1200" baseline="0" dirty="0">
                <a:solidFill>
                  <a:schemeClr val="tx1"/>
                </a:solidFill>
                <a:latin typeface="黑体" panose="02010609060101010101" pitchFamily="49" charset="-122"/>
                <a:ea typeface="黑体" panose="02010609060101010101" pitchFamily="49" charset="-122"/>
              </a:rPr>
              <a:t>2</a:t>
            </a:r>
            <a:r>
              <a:rPr lang="zh-CN" altLang="en-US" sz="3200" b="1" kern="1200" baseline="0" dirty="0">
                <a:solidFill>
                  <a:schemeClr val="tx1"/>
                </a:solidFill>
                <a:latin typeface="黑体" panose="02010609060101010101" pitchFamily="49" charset="-122"/>
                <a:ea typeface="黑体" panose="02010609060101010101" pitchFamily="49" charset="-122"/>
              </a:rPr>
              <a:t>、晶澳技术</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其中，晶澳电池片以</a:t>
            </a:r>
            <a:r>
              <a:rPr lang="zh-CN" altLang="en-US" sz="2800" dirty="0">
                <a:solidFill>
                  <a:srgbClr val="FF0000"/>
                </a:solidFill>
                <a:latin typeface="黑体" panose="02010609060101010101" pitchFamily="49" charset="-122"/>
                <a:ea typeface="黑体" panose="02010609060101010101" pitchFamily="49" charset="-122"/>
                <a:sym typeface="+mn-ea"/>
              </a:rPr>
              <a:t>魄秀（</a:t>
            </a:r>
            <a:r>
              <a:rPr lang="en-US" altLang="zh-CN" sz="2800" dirty="0" err="1">
                <a:solidFill>
                  <a:srgbClr val="FF0000"/>
                </a:solidFill>
                <a:latin typeface="黑体" panose="02010609060101010101" pitchFamily="49" charset="-122"/>
                <a:ea typeface="黑体" panose="02010609060101010101" pitchFamily="49" charset="-122"/>
                <a:sym typeface="+mn-ea"/>
              </a:rPr>
              <a:t>Percium</a:t>
            </a:r>
            <a:r>
              <a:rPr lang="zh-CN" altLang="en-US" sz="2800" dirty="0">
                <a:solidFill>
                  <a:srgbClr val="FF0000"/>
                </a:solidFill>
                <a:latin typeface="黑体" panose="02010609060101010101" pitchFamily="49" charset="-122"/>
                <a:ea typeface="黑体" panose="02010609060101010101" pitchFamily="49" charset="-122"/>
                <a:sym typeface="+mn-ea"/>
              </a:rPr>
              <a:t>）</a:t>
            </a:r>
            <a:r>
              <a:rPr lang="zh-CN" altLang="en-US" sz="2800" dirty="0">
                <a:latin typeface="黑体" panose="02010609060101010101" pitchFamily="49" charset="-122"/>
                <a:ea typeface="黑体" panose="02010609060101010101" pitchFamily="49" charset="-122"/>
                <a:sym typeface="+mn-ea"/>
              </a:rPr>
              <a:t>系列高效</a:t>
            </a:r>
            <a:r>
              <a:rPr lang="en-US" altLang="zh-CN" sz="2800" dirty="0">
                <a:latin typeface="黑体" panose="02010609060101010101" pitchFamily="49" charset="-122"/>
                <a:ea typeface="黑体" panose="02010609060101010101" pitchFamily="49" charset="-122"/>
                <a:sym typeface="+mn-ea"/>
              </a:rPr>
              <a:t>166mm/182mm</a:t>
            </a:r>
            <a:r>
              <a:rPr lang="zh-CN" altLang="en-US" sz="2800" dirty="0">
                <a:latin typeface="黑体" panose="02010609060101010101" pitchFamily="49" charset="-122"/>
                <a:ea typeface="黑体" panose="02010609060101010101" pitchFamily="49" charset="-122"/>
                <a:sym typeface="+mn-ea"/>
              </a:rPr>
              <a:t>单晶电池片为主，目前量产主流转换效率已达</a:t>
            </a:r>
            <a:r>
              <a:rPr lang="en-US" altLang="zh-CN" sz="2800" dirty="0">
                <a:latin typeface="黑体" panose="02010609060101010101" pitchFamily="49" charset="-122"/>
                <a:ea typeface="黑体" panose="02010609060101010101" pitchFamily="49" charset="-122"/>
                <a:sym typeface="+mn-ea"/>
              </a:rPr>
              <a:t>23.60%</a:t>
            </a:r>
            <a:r>
              <a:rPr lang="zh-CN" altLang="en-US" sz="2800" dirty="0">
                <a:latin typeface="黑体" panose="02010609060101010101" pitchFamily="49" charset="-122"/>
                <a:ea typeface="黑体" panose="02010609060101010101" pitchFamily="49" charset="-122"/>
                <a:sym typeface="+mn-ea"/>
              </a:rPr>
              <a:t>，研发的倍秀（</a:t>
            </a:r>
            <a:r>
              <a:rPr lang="en-US" altLang="zh-CN" sz="2800" dirty="0" err="1">
                <a:latin typeface="黑体" panose="02010609060101010101" pitchFamily="49" charset="-122"/>
                <a:ea typeface="黑体" panose="02010609060101010101" pitchFamily="49" charset="-122"/>
                <a:sym typeface="+mn-ea"/>
              </a:rPr>
              <a:t>Bycium</a:t>
            </a:r>
            <a:r>
              <a:rPr lang="zh-CN" altLang="en-US" sz="2800" dirty="0">
                <a:latin typeface="黑体" panose="02010609060101010101" pitchFamily="49" charset="-122"/>
                <a:ea typeface="黑体" panose="02010609060101010101" pitchFamily="49" charset="-122"/>
                <a:sym typeface="+mn-ea"/>
              </a:rPr>
              <a:t>）电池（</a:t>
            </a:r>
            <a:r>
              <a:rPr lang="en-US" altLang="zh-CN" sz="2800" dirty="0">
                <a:latin typeface="黑体" panose="02010609060101010101" pitchFamily="49" charset="-122"/>
                <a:ea typeface="黑体" panose="02010609060101010101" pitchFamily="49" charset="-122"/>
                <a:sym typeface="+mn-ea"/>
              </a:rPr>
              <a:t>N</a:t>
            </a:r>
            <a:r>
              <a:rPr lang="zh-CN" altLang="en-US" sz="2800" dirty="0">
                <a:latin typeface="黑体" panose="02010609060101010101" pitchFamily="49" charset="-122"/>
                <a:ea typeface="黑体" panose="02010609060101010101" pitchFamily="49" charset="-122"/>
                <a:sym typeface="+mn-ea"/>
              </a:rPr>
              <a:t>型电池）中试线产出的电池转换效率达到</a:t>
            </a:r>
            <a:r>
              <a:rPr lang="en-US" altLang="zh-CN" sz="2800" dirty="0">
                <a:latin typeface="黑体" panose="02010609060101010101" pitchFamily="49" charset="-122"/>
                <a:ea typeface="黑体" panose="02010609060101010101" pitchFamily="49" charset="-122"/>
                <a:sym typeface="+mn-ea"/>
              </a:rPr>
              <a:t>24.6%</a:t>
            </a:r>
            <a:r>
              <a:rPr lang="zh-CN" altLang="en-US" sz="2800" dirty="0">
                <a:latin typeface="黑体" panose="02010609060101010101" pitchFamily="49" charset="-122"/>
                <a:ea typeface="黑体" panose="02010609060101010101" pitchFamily="49" charset="-122"/>
                <a:sym typeface="+mn-ea"/>
              </a:rPr>
              <a:t>，最佳电池批次效率超过</a:t>
            </a:r>
            <a:r>
              <a:rPr lang="en-US" altLang="zh-CN" sz="2800" dirty="0">
                <a:latin typeface="黑体" panose="02010609060101010101" pitchFamily="49" charset="-122"/>
                <a:ea typeface="黑体" panose="02010609060101010101" pitchFamily="49" charset="-122"/>
                <a:sym typeface="+mn-ea"/>
              </a:rPr>
              <a:t>24.8%</a:t>
            </a:r>
            <a:r>
              <a:rPr lang="zh-CN" altLang="en-US" sz="2800" dirty="0">
                <a:latin typeface="黑体" panose="02010609060101010101" pitchFamily="49" charset="-122"/>
                <a:ea typeface="黑体" panose="02010609060101010101" pitchFamily="49" charset="-122"/>
                <a:sym typeface="+mn-ea"/>
              </a:rPr>
              <a:t>。</a:t>
            </a:r>
          </a:p>
        </p:txBody>
      </p:sp>
      <p:pic>
        <p:nvPicPr>
          <p:cNvPr id="3" name="图片 2">
            <a:extLst>
              <a:ext uri="{FF2B5EF4-FFF2-40B4-BE49-F238E27FC236}">
                <a16:creationId xmlns:a16="http://schemas.microsoft.com/office/drawing/2014/main" id="{FC6C14FB-1A72-0515-5370-56C249EBEE8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96212233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sp>
        <p:nvSpPr>
          <p:cNvPr id="3074" name="标题 3073"/>
          <p:cNvSpPr>
            <a:spLocks noGrp="1"/>
          </p:cNvSpPr>
          <p:nvPr>
            <p:ph type="ctrTitle"/>
          </p:nvPr>
        </p:nvSpPr>
        <p:spPr>
          <a:xfrm>
            <a:off x="899160" y="188595"/>
            <a:ext cx="5004435" cy="422275"/>
          </a:xfrm>
        </p:spPr>
        <p:txBody>
          <a:bodyPr anchor="ctr"/>
          <a:lstStyle/>
          <a:p>
            <a:pPr algn="l" defTabSz="914400">
              <a:buClrTx/>
              <a:buSzTx/>
              <a:buFontTx/>
            </a:pPr>
            <a:r>
              <a:rPr lang="en-US" altLang="zh-CN" sz="3200" b="1" dirty="0">
                <a:solidFill>
                  <a:schemeClr val="tx1"/>
                </a:solidFill>
                <a:latin typeface="黑体" panose="02010609060101010101" pitchFamily="49" charset="-122"/>
                <a:ea typeface="黑体" panose="02010609060101010101" pitchFamily="49" charset="-122"/>
              </a:rPr>
              <a:t>3</a:t>
            </a:r>
            <a:r>
              <a:rPr lang="zh-CN" altLang="en-US" sz="3200" b="1" kern="1200" baseline="0" dirty="0">
                <a:solidFill>
                  <a:schemeClr val="tx1"/>
                </a:solidFill>
                <a:latin typeface="黑体" panose="02010609060101010101" pitchFamily="49" charset="-122"/>
                <a:ea typeface="黑体" panose="02010609060101010101" pitchFamily="49" charset="-122"/>
              </a:rPr>
              <a:t>、晶澳单晶硅产能</a:t>
            </a:r>
          </a:p>
        </p:txBody>
      </p:sp>
      <p:sp>
        <p:nvSpPr>
          <p:cNvPr id="3075" name="副标题 3074"/>
          <p:cNvSpPr>
            <a:spLocks noGrp="1"/>
          </p:cNvSpPr>
          <p:nvPr>
            <p:ph type="subTitle" idx="1"/>
          </p:nvPr>
        </p:nvSpPr>
        <p:spPr>
          <a:xfrm>
            <a:off x="374650" y="1557020"/>
            <a:ext cx="8385810" cy="4932680"/>
          </a:xfrm>
        </p:spPr>
        <p:txBody>
          <a:bodyPr/>
          <a:lstStyle/>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晶澳生产的硅片主要为</a:t>
            </a:r>
            <a:r>
              <a:rPr lang="zh-CN" altLang="en-US" sz="2800" dirty="0">
                <a:solidFill>
                  <a:srgbClr val="FF0000"/>
                </a:solidFill>
                <a:latin typeface="黑体" panose="02010609060101010101" pitchFamily="49" charset="-122"/>
                <a:ea typeface="黑体" panose="02010609060101010101" pitchFamily="49" charset="-122"/>
                <a:sym typeface="+mn-ea"/>
              </a:rPr>
              <a:t>单晶硅片</a:t>
            </a:r>
            <a:r>
              <a:rPr lang="zh-CN" altLang="en-US" sz="2800" dirty="0">
                <a:latin typeface="黑体" panose="02010609060101010101" pitchFamily="49" charset="-122"/>
                <a:ea typeface="黑体" panose="02010609060101010101" pitchFamily="49" charset="-122"/>
                <a:sym typeface="+mn-ea"/>
              </a:rPr>
              <a:t>，主要用于加工单晶太阳能电池。</a:t>
            </a:r>
            <a:endParaRPr lang="en-US" altLang="zh-CN" sz="2800" dirty="0">
              <a:latin typeface="黑体" panose="02010609060101010101" pitchFamily="49" charset="-122"/>
              <a:ea typeface="黑体" panose="02010609060101010101" pitchFamily="49" charset="-122"/>
              <a:sym typeface="+mn-ea"/>
            </a:endParaRP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晶澳组件产能近</a:t>
            </a:r>
            <a:r>
              <a:rPr lang="en-US" altLang="zh-CN" sz="2800" dirty="0">
                <a:latin typeface="黑体" panose="02010609060101010101" pitchFamily="49" charset="-122"/>
                <a:ea typeface="黑体" panose="02010609060101010101" pitchFamily="49" charset="-122"/>
                <a:sym typeface="+mn-ea"/>
              </a:rPr>
              <a:t>40GW</a:t>
            </a:r>
            <a:r>
              <a:rPr lang="zh-CN" altLang="en-US" sz="2800" dirty="0">
                <a:latin typeface="黑体" panose="02010609060101010101" pitchFamily="49" charset="-122"/>
                <a:ea typeface="黑体" panose="02010609060101010101" pitchFamily="49" charset="-122"/>
                <a:sym typeface="+mn-ea"/>
              </a:rPr>
              <a:t>，硅片和电池产能约为组件产能的</a:t>
            </a:r>
            <a:r>
              <a:rPr lang="en-US" altLang="zh-CN" sz="2800" dirty="0">
                <a:latin typeface="黑体" panose="02010609060101010101" pitchFamily="49" charset="-122"/>
                <a:ea typeface="黑体" panose="02010609060101010101" pitchFamily="49" charset="-122"/>
                <a:sym typeface="+mn-ea"/>
              </a:rPr>
              <a:t>80%</a:t>
            </a:r>
            <a:r>
              <a:rPr lang="zh-CN" altLang="en-US" sz="2800" dirty="0">
                <a:latin typeface="黑体" panose="02010609060101010101" pitchFamily="49" charset="-122"/>
                <a:ea typeface="黑体" panose="02010609060101010101" pitchFamily="49" charset="-122"/>
                <a:sym typeface="+mn-ea"/>
              </a:rPr>
              <a:t>。按照公司未来产能规划，</a:t>
            </a:r>
            <a:r>
              <a:rPr lang="en-US" altLang="zh-CN" sz="2800" dirty="0">
                <a:latin typeface="黑体" panose="02010609060101010101" pitchFamily="49" charset="-122"/>
                <a:ea typeface="黑体" panose="02010609060101010101" pitchFamily="49" charset="-122"/>
                <a:sym typeface="+mn-ea"/>
              </a:rPr>
              <a:t>2022</a:t>
            </a:r>
            <a:r>
              <a:rPr lang="zh-CN" altLang="en-US" sz="2800" dirty="0">
                <a:latin typeface="黑体" panose="02010609060101010101" pitchFamily="49" charset="-122"/>
                <a:ea typeface="黑体" panose="02010609060101010101" pitchFamily="49" charset="-122"/>
                <a:sym typeface="+mn-ea"/>
              </a:rPr>
              <a:t>年底公司组件产能超</a:t>
            </a:r>
            <a:r>
              <a:rPr lang="en-US" altLang="zh-CN" sz="2800" dirty="0">
                <a:latin typeface="黑体" panose="02010609060101010101" pitchFamily="49" charset="-122"/>
                <a:ea typeface="黑体" panose="02010609060101010101" pitchFamily="49" charset="-122"/>
                <a:sym typeface="+mn-ea"/>
              </a:rPr>
              <a:t>50GW</a:t>
            </a:r>
            <a:r>
              <a:rPr lang="zh-CN" altLang="en-US" sz="2800" dirty="0">
                <a:latin typeface="黑体" panose="02010609060101010101" pitchFamily="49" charset="-122"/>
                <a:ea typeface="黑体" panose="02010609060101010101" pitchFamily="49" charset="-122"/>
                <a:sym typeface="+mn-ea"/>
              </a:rPr>
              <a:t>，硅片和电池产能约为组件产能的</a:t>
            </a:r>
            <a:r>
              <a:rPr lang="en-US" altLang="zh-CN" sz="2800" dirty="0">
                <a:latin typeface="黑体" panose="02010609060101010101" pitchFamily="49" charset="-122"/>
                <a:ea typeface="黑体" panose="02010609060101010101" pitchFamily="49" charset="-122"/>
                <a:sym typeface="+mn-ea"/>
              </a:rPr>
              <a:t>80%</a:t>
            </a:r>
            <a:r>
              <a:rPr lang="zh-CN" altLang="en-US" sz="2800" dirty="0">
                <a:latin typeface="黑体" panose="02010609060101010101" pitchFamily="49" charset="-122"/>
                <a:ea typeface="黑体" panose="02010609060101010101" pitchFamily="49" charset="-122"/>
                <a:sym typeface="+mn-ea"/>
              </a:rPr>
              <a:t>。</a:t>
            </a:r>
          </a:p>
          <a:p>
            <a:pPr algn="just" defTabSz="914400">
              <a:lnSpc>
                <a:spcPct val="150000"/>
              </a:lnSpc>
              <a:spcBef>
                <a:spcPts val="0"/>
              </a:spcBef>
              <a:spcAft>
                <a:spcPts val="1200"/>
              </a:spcAft>
              <a:buClrTx/>
              <a:buSzTx/>
              <a:buFontTx/>
            </a:pPr>
            <a:r>
              <a:rPr lang="zh-CN" altLang="en-US" sz="2800" dirty="0">
                <a:latin typeface="黑体" panose="02010609060101010101" pitchFamily="49" charset="-122"/>
                <a:ea typeface="黑体" panose="02010609060101010101" pitchFamily="49" charset="-122"/>
                <a:sym typeface="+mn-ea"/>
              </a:rPr>
              <a:t>晶澳募投项目“年产</a:t>
            </a:r>
            <a:r>
              <a:rPr lang="en-US" altLang="zh-CN" sz="2800" dirty="0">
                <a:latin typeface="黑体" panose="02010609060101010101" pitchFamily="49" charset="-122"/>
                <a:ea typeface="黑体" panose="02010609060101010101" pitchFamily="49" charset="-122"/>
                <a:sym typeface="+mn-ea"/>
              </a:rPr>
              <a:t>20GW</a:t>
            </a:r>
            <a:r>
              <a:rPr lang="zh-CN" altLang="en-US" sz="2800" dirty="0">
                <a:latin typeface="黑体" panose="02010609060101010101" pitchFamily="49" charset="-122"/>
                <a:ea typeface="黑体" panose="02010609060101010101" pitchFamily="49" charset="-122"/>
                <a:sym typeface="+mn-ea"/>
              </a:rPr>
              <a:t>单晶硅棒和</a:t>
            </a:r>
            <a:r>
              <a:rPr lang="en-US" altLang="zh-CN" sz="2800" dirty="0">
                <a:latin typeface="黑体" panose="02010609060101010101" pitchFamily="49" charset="-122"/>
                <a:ea typeface="黑体" panose="02010609060101010101" pitchFamily="49" charset="-122"/>
                <a:sym typeface="+mn-ea"/>
              </a:rPr>
              <a:t>20GW</a:t>
            </a:r>
            <a:r>
              <a:rPr lang="zh-CN" altLang="en-US" sz="2800" dirty="0">
                <a:latin typeface="黑体" panose="02010609060101010101" pitchFamily="49" charset="-122"/>
                <a:ea typeface="黑体" panose="02010609060101010101" pitchFamily="49" charset="-122"/>
                <a:sym typeface="+mn-ea"/>
              </a:rPr>
              <a:t>单晶硅片项目”的一期项目</a:t>
            </a:r>
            <a:r>
              <a:rPr lang="en-US" altLang="zh-CN" sz="2800" dirty="0">
                <a:latin typeface="黑体" panose="02010609060101010101" pitchFamily="49" charset="-122"/>
                <a:ea typeface="黑体" panose="02010609060101010101" pitchFamily="49" charset="-122"/>
                <a:sym typeface="+mn-ea"/>
              </a:rPr>
              <a:t>10GW</a:t>
            </a:r>
            <a:r>
              <a:rPr lang="zh-CN" altLang="en-US" sz="2800" dirty="0">
                <a:latin typeface="黑体" panose="02010609060101010101" pitchFamily="49" charset="-122"/>
                <a:ea typeface="黑体" panose="02010609060101010101" pitchFamily="49" charset="-122"/>
                <a:sym typeface="+mn-ea"/>
              </a:rPr>
              <a:t>已顺利投产。</a:t>
            </a:r>
          </a:p>
        </p:txBody>
      </p:sp>
      <p:pic>
        <p:nvPicPr>
          <p:cNvPr id="3" name="图片 2">
            <a:extLst>
              <a:ext uri="{FF2B5EF4-FFF2-40B4-BE49-F238E27FC236}">
                <a16:creationId xmlns:a16="http://schemas.microsoft.com/office/drawing/2014/main" id="{C166D4FC-5343-FB9C-338D-9D765B290E8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extLst>
      <p:ext uri="{BB962C8B-B14F-4D97-AF65-F5344CB8AC3E}">
        <p14:creationId xmlns:p14="http://schemas.microsoft.com/office/powerpoint/2010/main" val="30991334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blipFill rotWithShape="1">
          <a:blip r:embed="rId3" cstate="print"/>
          <a:stretch>
            <a:fillRect/>
          </a:stretch>
        </a:blipFill>
        <a:effectLst/>
      </p:bgPr>
    </p:bg>
    <p:spTree>
      <p:nvGrpSpPr>
        <p:cNvPr id="1" name=""/>
        <p:cNvGrpSpPr/>
        <p:nvPr/>
      </p:nvGrpSpPr>
      <p:grpSpPr>
        <a:xfrm>
          <a:off x="0" y="0"/>
          <a:ext cx="0" cy="0"/>
          <a:chOff x="0" y="0"/>
          <a:chExt cx="0" cy="0"/>
        </a:xfrm>
      </p:grpSpPr>
      <p:sp>
        <p:nvSpPr>
          <p:cNvPr id="4" name="副标题 3"/>
          <p:cNvSpPr>
            <a:spLocks noGrp="1"/>
          </p:cNvSpPr>
          <p:nvPr>
            <p:ph type="subTitle" idx="1"/>
          </p:nvPr>
        </p:nvSpPr>
        <p:spPr>
          <a:xfrm>
            <a:off x="379095" y="962660"/>
            <a:ext cx="8385810" cy="4932680"/>
          </a:xfrm>
        </p:spPr>
        <p:txBody>
          <a:bodyPr/>
          <a:lstStyle/>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【1】</a:t>
            </a:r>
            <a:r>
              <a:rPr lang="zh-CN" altLang="en-US" sz="2400" dirty="0">
                <a:latin typeface="黑体" panose="02010609060101010101" pitchFamily="49" charset="-122"/>
                <a:ea typeface="黑体" panose="02010609060101010101" pitchFamily="49" charset="-122"/>
                <a:sym typeface="+mn-ea"/>
              </a:rPr>
              <a:t>隆基股份</a:t>
            </a:r>
            <a:r>
              <a:rPr lang="en-US" altLang="zh-CN" sz="2400" dirty="0">
                <a:latin typeface="黑体" panose="02010609060101010101" pitchFamily="49" charset="-122"/>
                <a:ea typeface="黑体" panose="02010609060101010101" pitchFamily="49" charset="-122"/>
                <a:sym typeface="+mn-ea"/>
              </a:rPr>
              <a:t>2021</a:t>
            </a:r>
            <a:r>
              <a:rPr lang="zh-CN" altLang="en-US" sz="2400" dirty="0">
                <a:latin typeface="黑体" panose="02010609060101010101" pitchFamily="49" charset="-122"/>
                <a:ea typeface="黑体" panose="02010609060101010101" pitchFamily="49" charset="-122"/>
                <a:sym typeface="+mn-ea"/>
              </a:rPr>
              <a:t>年年度报告</a:t>
            </a:r>
            <a:endParaRPr lang="en-US" altLang="zh-CN" sz="240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【2】</a:t>
            </a:r>
            <a:r>
              <a:rPr lang="zh-CN" altLang="en-US" sz="2400" dirty="0">
                <a:latin typeface="黑体" panose="02010609060101010101" pitchFamily="49" charset="-122"/>
                <a:ea typeface="黑体" panose="02010609060101010101" pitchFamily="49" charset="-122"/>
                <a:sym typeface="+mn-ea"/>
              </a:rPr>
              <a:t>东方财富网</a:t>
            </a:r>
            <a:endParaRPr lang="en-US" altLang="zh-CN" sz="240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【3】</a:t>
            </a:r>
            <a:r>
              <a:rPr lang="zh-CN" altLang="en-US" sz="2400" dirty="0">
                <a:latin typeface="黑体" panose="02010609060101010101" pitchFamily="49" charset="-122"/>
                <a:ea typeface="黑体" panose="02010609060101010101" pitchFamily="49" charset="-122"/>
                <a:sym typeface="+mn-ea"/>
              </a:rPr>
              <a:t>中环股份官网</a:t>
            </a:r>
            <a:endParaRPr lang="en-US" altLang="zh-CN" sz="240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【4】</a:t>
            </a:r>
            <a:r>
              <a:rPr lang="zh-CN" altLang="en-US" sz="2400" dirty="0">
                <a:latin typeface="黑体" panose="02010609060101010101" pitchFamily="49" charset="-122"/>
                <a:ea typeface="黑体" panose="02010609060101010101" pitchFamily="49" charset="-122"/>
                <a:sym typeface="+mn-ea"/>
              </a:rPr>
              <a:t>中环股份</a:t>
            </a:r>
            <a:r>
              <a:rPr lang="en-US" altLang="zh-CN" sz="2400" dirty="0">
                <a:latin typeface="黑体" panose="02010609060101010101" pitchFamily="49" charset="-122"/>
                <a:ea typeface="黑体" panose="02010609060101010101" pitchFamily="49" charset="-122"/>
                <a:sym typeface="+mn-ea"/>
              </a:rPr>
              <a:t>2021</a:t>
            </a:r>
            <a:r>
              <a:rPr lang="zh-CN" altLang="en-US" sz="2400" dirty="0">
                <a:latin typeface="黑体" panose="02010609060101010101" pitchFamily="49" charset="-122"/>
                <a:ea typeface="黑体" panose="02010609060101010101" pitchFamily="49" charset="-122"/>
                <a:sym typeface="+mn-ea"/>
              </a:rPr>
              <a:t>年年度报告</a:t>
            </a:r>
            <a:endParaRPr lang="en-US" altLang="zh-CN" sz="240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kern="1200" baseline="0" dirty="0">
                <a:latin typeface="黑体" panose="02010609060101010101" pitchFamily="49" charset="-122"/>
                <a:ea typeface="黑体" panose="02010609060101010101" pitchFamily="49" charset="-122"/>
              </a:rPr>
              <a:t>【5】</a:t>
            </a:r>
            <a:r>
              <a:rPr lang="zh-CN" altLang="en-US" sz="2400" kern="1200" baseline="0" dirty="0">
                <a:latin typeface="黑体" panose="02010609060101010101" pitchFamily="49" charset="-122"/>
                <a:ea typeface="黑体" panose="02010609060101010101" pitchFamily="49" charset="-122"/>
              </a:rPr>
              <a:t>晶科能源</a:t>
            </a:r>
            <a:endParaRPr lang="en-US" altLang="zh-CN" sz="2400" kern="1200" baseline="0" dirty="0">
              <a:latin typeface="黑体" panose="02010609060101010101" pitchFamily="49" charset="-122"/>
              <a:ea typeface="黑体" panose="02010609060101010101" pitchFamily="49" charset="-122"/>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rPr>
              <a:t>【6】</a:t>
            </a:r>
            <a:r>
              <a:rPr lang="zh-CN" altLang="en-US" sz="2400" dirty="0">
                <a:latin typeface="黑体" panose="02010609060101010101" pitchFamily="49" charset="-122"/>
                <a:ea typeface="黑体" panose="02010609060101010101" pitchFamily="49" charset="-122"/>
              </a:rPr>
              <a:t>晶科能源</a:t>
            </a:r>
            <a:r>
              <a:rPr lang="en-US" altLang="zh-CN" sz="2400" dirty="0">
                <a:latin typeface="黑体" panose="02010609060101010101" pitchFamily="49" charset="-122"/>
                <a:ea typeface="黑体" panose="02010609060101010101" pitchFamily="49" charset="-122"/>
              </a:rPr>
              <a:t>2021</a:t>
            </a:r>
            <a:r>
              <a:rPr lang="zh-CN" altLang="en-US" sz="2400" dirty="0">
                <a:latin typeface="黑体" panose="02010609060101010101" pitchFamily="49" charset="-122"/>
                <a:ea typeface="黑体" panose="02010609060101010101" pitchFamily="49" charset="-122"/>
              </a:rPr>
              <a:t>年年度报告</a:t>
            </a:r>
            <a:endParaRPr lang="en-US" altLang="zh-CN" sz="2400" dirty="0">
              <a:latin typeface="黑体" panose="02010609060101010101" pitchFamily="49" charset="-122"/>
              <a:ea typeface="黑体" panose="02010609060101010101" pitchFamily="49" charset="-122"/>
            </a:endParaRPr>
          </a:p>
          <a:p>
            <a:pPr algn="just" defTabSz="914400">
              <a:spcBef>
                <a:spcPts val="0"/>
              </a:spcBef>
              <a:spcAft>
                <a:spcPts val="1200"/>
              </a:spcAft>
              <a:buClrTx/>
              <a:buSzTx/>
              <a:buFontTx/>
            </a:pPr>
            <a:r>
              <a:rPr lang="en-US" altLang="zh-CN" sz="2400" kern="1200" baseline="0" dirty="0">
                <a:latin typeface="黑体" panose="02010609060101010101" pitchFamily="49" charset="-122"/>
                <a:ea typeface="黑体" panose="02010609060101010101" pitchFamily="49" charset="-122"/>
                <a:sym typeface="+mn-ea"/>
              </a:rPr>
              <a:t>【7】</a:t>
            </a:r>
            <a:r>
              <a:rPr lang="zh-CN" altLang="en-US" sz="2400" kern="1200" baseline="0" dirty="0">
                <a:latin typeface="黑体" panose="02010609060101010101" pitchFamily="49" charset="-122"/>
                <a:ea typeface="黑体" panose="02010609060101010101" pitchFamily="49" charset="-122"/>
                <a:sym typeface="+mn-ea"/>
              </a:rPr>
              <a:t>晶澳科技官网</a:t>
            </a:r>
            <a:endParaRPr lang="en-US" altLang="zh-CN" sz="2400" kern="1200" baseline="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【8】</a:t>
            </a:r>
            <a:r>
              <a:rPr lang="zh-CN" altLang="en-US" sz="2400" dirty="0">
                <a:latin typeface="黑体" panose="02010609060101010101" pitchFamily="49" charset="-122"/>
                <a:ea typeface="黑体" panose="02010609060101010101" pitchFamily="49" charset="-122"/>
                <a:sym typeface="+mn-ea"/>
              </a:rPr>
              <a:t>上机数控官网</a:t>
            </a:r>
            <a:endParaRPr lang="en-US" altLang="zh-CN" sz="240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kern="1200" baseline="0" dirty="0">
                <a:latin typeface="黑体" panose="02010609060101010101" pitchFamily="49" charset="-122"/>
                <a:ea typeface="黑体" panose="02010609060101010101" pitchFamily="49" charset="-122"/>
                <a:sym typeface="+mn-ea"/>
              </a:rPr>
              <a:t>【9】</a:t>
            </a:r>
            <a:r>
              <a:rPr lang="zh-CN" altLang="en-US" sz="2400" kern="1200" baseline="0" dirty="0">
                <a:latin typeface="黑体" panose="02010609060101010101" pitchFamily="49" charset="-122"/>
                <a:ea typeface="黑体" panose="02010609060101010101" pitchFamily="49" charset="-122"/>
                <a:sym typeface="+mn-ea"/>
              </a:rPr>
              <a:t>上机数控</a:t>
            </a:r>
            <a:r>
              <a:rPr lang="en-US" altLang="zh-CN" sz="2400" kern="1200" baseline="0" dirty="0">
                <a:latin typeface="黑体" panose="02010609060101010101" pitchFamily="49" charset="-122"/>
                <a:ea typeface="黑体" panose="02010609060101010101" pitchFamily="49" charset="-122"/>
                <a:sym typeface="+mn-ea"/>
              </a:rPr>
              <a:t>2021</a:t>
            </a:r>
            <a:r>
              <a:rPr lang="zh-CN" altLang="en-US" sz="2400" kern="1200" baseline="0" dirty="0">
                <a:latin typeface="黑体" panose="02010609060101010101" pitchFamily="49" charset="-122"/>
                <a:ea typeface="黑体" panose="02010609060101010101" pitchFamily="49" charset="-122"/>
                <a:sym typeface="+mn-ea"/>
              </a:rPr>
              <a:t>年年度报告</a:t>
            </a:r>
            <a:endParaRPr lang="en-US" altLang="zh-CN" sz="2400" kern="1200" baseline="0" dirty="0">
              <a:latin typeface="黑体" panose="02010609060101010101" pitchFamily="49" charset="-122"/>
              <a:ea typeface="黑体" panose="02010609060101010101" pitchFamily="49" charset="-122"/>
              <a:sym typeface="+mn-ea"/>
            </a:endParaRPr>
          </a:p>
          <a:p>
            <a:pPr algn="just" defTabSz="914400">
              <a:spcBef>
                <a:spcPts val="0"/>
              </a:spcBef>
              <a:spcAft>
                <a:spcPts val="1200"/>
              </a:spcAft>
              <a:buClrTx/>
              <a:buSzTx/>
              <a:buFontTx/>
            </a:pPr>
            <a:r>
              <a:rPr lang="en-US" altLang="zh-CN" sz="2400" dirty="0">
                <a:latin typeface="黑体" panose="02010609060101010101" pitchFamily="49" charset="-122"/>
                <a:ea typeface="黑体" panose="02010609060101010101" pitchFamily="49" charset="-122"/>
                <a:sym typeface="+mn-ea"/>
              </a:rPr>
              <a:t>【10】</a:t>
            </a:r>
            <a:r>
              <a:rPr lang="zh-CN" altLang="en-US" sz="2400" dirty="0">
                <a:latin typeface="黑体" panose="02010609060101010101" pitchFamily="49" charset="-122"/>
                <a:ea typeface="黑体" panose="02010609060101010101" pitchFamily="49" charset="-122"/>
                <a:sym typeface="+mn-ea"/>
              </a:rPr>
              <a:t>晶澳科技官网</a:t>
            </a:r>
            <a:endParaRPr lang="zh-CN" altLang="en-US" sz="24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en-US" altLang="zh-CN" sz="280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a:p>
            <a:pPr algn="just" defTabSz="914400">
              <a:lnSpc>
                <a:spcPct val="150000"/>
              </a:lnSpc>
              <a:spcBef>
                <a:spcPts val="0"/>
              </a:spcBef>
              <a:spcAft>
                <a:spcPts val="1200"/>
              </a:spcAft>
              <a:buClrTx/>
              <a:buSzTx/>
              <a:buFontTx/>
            </a:pPr>
            <a:endParaRPr lang="zh-CN" altLang="en-US" sz="2800" kern="1200" baseline="0" dirty="0">
              <a:latin typeface="黑体" panose="02010609060101010101" pitchFamily="49" charset="-122"/>
              <a:ea typeface="黑体" panose="02010609060101010101" pitchFamily="49" charset="-122"/>
            </a:endParaRPr>
          </a:p>
        </p:txBody>
      </p:sp>
      <p:pic>
        <p:nvPicPr>
          <p:cNvPr id="6" name="图片 5">
            <a:extLst>
              <a:ext uri="{FF2B5EF4-FFF2-40B4-BE49-F238E27FC236}">
                <a16:creationId xmlns:a16="http://schemas.microsoft.com/office/drawing/2014/main" id="{4700C64D-9CB9-C7AF-0EFB-16A4A3CCECF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blipFill rotWithShape="1">
          <a:blip r:embed="rId2" cstate="print"/>
          <a:stretch>
            <a:fillRect/>
          </a:stretch>
        </a:blipFill>
        <a:effectLst/>
      </p:bgPr>
    </p:bg>
    <p:spTree>
      <p:nvGrpSpPr>
        <p:cNvPr id="1" name=""/>
        <p:cNvGrpSpPr/>
        <p:nvPr/>
      </p:nvGrpSpPr>
      <p:grpSpPr>
        <a:xfrm>
          <a:off x="0" y="0"/>
          <a:ext cx="0" cy="0"/>
          <a:chOff x="0" y="0"/>
          <a:chExt cx="0" cy="0"/>
        </a:xfrm>
      </p:grpSpPr>
      <p:pic>
        <p:nvPicPr>
          <p:cNvPr id="3" name="图片 2">
            <a:extLst>
              <a:ext uri="{FF2B5EF4-FFF2-40B4-BE49-F238E27FC236}">
                <a16:creationId xmlns:a16="http://schemas.microsoft.com/office/drawing/2014/main" id="{F0721011-A7BE-2428-9EB5-70FBFDA966A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 y="428"/>
            <a:ext cx="9142857" cy="6857143"/>
          </a:xfrm>
          <a:prstGeom prst="rect">
            <a:avLst/>
          </a:prstGeom>
        </p:spPr>
      </p:pic>
    </p:spTree>
  </p:cSld>
  <p:clrMapOvr>
    <a:masterClrMapping/>
  </p:clrMapOvr>
</p:sld>
</file>

<file path=ppt/theme/theme1.xml><?xml version="1.0" encoding="utf-8"?>
<a:theme xmlns:a="http://schemas.openxmlformats.org/drawingml/2006/main" name="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默认设计模板">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fontScheme name="">
      <a:majorFont>
        <a:latin typeface="Arial"/>
        <a:ea typeface="宋体"/>
        <a:cs typeface=""/>
      </a:majorFont>
      <a:minorFont>
        <a:latin typeface="Arial"/>
        <a:ea typeface="宋体"/>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9EDEE"/>
        </a:accent5>
        <a:accent6>
          <a:srgbClr val="2D2D89"/>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4"/>
        </a:accent5>
        <a:accent6>
          <a:srgbClr val="E5895B"/>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7B7E5"/>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
        <a:dk1>
          <a:srgbClr val="000000"/>
        </a:dk1>
        <a:lt1>
          <a:srgbClr val="DEF6F1"/>
        </a:lt1>
        <a:dk2>
          <a:srgbClr val="000000"/>
        </a:dk2>
        <a:lt2>
          <a:srgbClr val="969696"/>
        </a:lt2>
        <a:accent1>
          <a:srgbClr val="FFFFFF"/>
        </a:accent1>
        <a:accent2>
          <a:srgbClr val="8DC6FF"/>
        </a:accent2>
        <a:accent3>
          <a:srgbClr val="EBFAF7"/>
        </a:accent3>
        <a:accent4>
          <a:srgbClr val="000000"/>
        </a:accent4>
        <a:accent5>
          <a:srgbClr val="FFFFFF"/>
        </a:accent5>
        <a:accent6>
          <a:srgbClr val="7EB1E5"/>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7B7"/>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
        <a:dk1>
          <a:srgbClr val="FFFFFF"/>
        </a:dk1>
        <a:lt1>
          <a:srgbClr val="008080"/>
        </a:lt1>
        <a:dk2>
          <a:srgbClr val="FFFF99"/>
        </a:dk2>
        <a:lt2>
          <a:srgbClr val="005A58"/>
        </a:lt2>
        <a:accent1>
          <a:srgbClr val="006462"/>
        </a:accent1>
        <a:accent2>
          <a:srgbClr val="6D6FC7"/>
        </a:accent2>
        <a:accent3>
          <a:srgbClr val="AAC1C1"/>
        </a:accent3>
        <a:accent4>
          <a:srgbClr val="DCDCDC"/>
        </a:accent4>
        <a:accent5>
          <a:srgbClr val="AAB8B8"/>
        </a:accent5>
        <a:accent6>
          <a:srgbClr val="6163B2"/>
        </a:accent6>
        <a:hlink>
          <a:srgbClr val="00FFFF"/>
        </a:hlink>
        <a:folHlink>
          <a:srgbClr val="00FF00"/>
        </a:folHlink>
      </a:clrScheme>
      <a:clrMap bg1="lt1" tx1="dk1" bg2="lt2" tx2="dk2" accent1="accent1" accent2="accent2" accent3="accent3" accent4="accent4" accent5="accent5" accent6="accent6" hlink="hlink" folHlink="folHlink"/>
    </a:extraClrScheme>
    <a:extraClrScheme>
      <a:clrScheme name="">
        <a:dk1>
          <a:srgbClr val="FFFFFF"/>
        </a:dk1>
        <a:lt1>
          <a:srgbClr val="800000"/>
        </a:lt1>
        <a:dk2>
          <a:srgbClr val="DFD293"/>
        </a:dk2>
        <a:lt2>
          <a:srgbClr val="5C1F00"/>
        </a:lt2>
        <a:accent1>
          <a:srgbClr val="CC3300"/>
        </a:accent1>
        <a:accent2>
          <a:srgbClr val="BE7960"/>
        </a:accent2>
        <a:accent3>
          <a:srgbClr val="C1AAAA"/>
        </a:accent3>
        <a:accent4>
          <a:srgbClr val="DCDCDC"/>
        </a:accent4>
        <a:accent5>
          <a:srgbClr val="E2ADAA"/>
        </a:accent5>
        <a:accent6>
          <a:srgbClr val="AA6C55"/>
        </a:accent6>
        <a:hlink>
          <a:srgbClr val="FFFF99"/>
        </a:hlink>
        <a:folHlink>
          <a:srgbClr val="D3A219"/>
        </a:folHlink>
      </a:clrScheme>
      <a:clrMap bg1="lt1" tx1="dk1" bg2="lt2" tx2="dk2" accent1="accent1" accent2="accent2" accent3="accent3" accent4="accent4" accent5="accent5" accent6="accent6" hlink="hlink" folHlink="folHlink"/>
    </a:extraClrScheme>
    <a:extraClrScheme>
      <a:clrScheme name="">
        <a:dk1>
          <a:srgbClr val="FFFFFF"/>
        </a:dk1>
        <a:lt1>
          <a:srgbClr val="000099"/>
        </a:lt1>
        <a:dk2>
          <a:srgbClr val="CCFFFF"/>
        </a:dk2>
        <a:lt2>
          <a:srgbClr val="003366"/>
        </a:lt2>
        <a:accent1>
          <a:srgbClr val="3366CC"/>
        </a:accent1>
        <a:accent2>
          <a:srgbClr val="00B000"/>
        </a:accent2>
        <a:accent3>
          <a:srgbClr val="AAAACA"/>
        </a:accent3>
        <a:accent4>
          <a:srgbClr val="DCDCDC"/>
        </a:accent4>
        <a:accent5>
          <a:srgbClr val="ADB9E2"/>
        </a:accent5>
        <a:accent6>
          <a:srgbClr val="009D00"/>
        </a:accent6>
        <a:hlink>
          <a:srgbClr val="66CCFF"/>
        </a:hlink>
        <a:folHlink>
          <a:srgbClr val="FFE701"/>
        </a:folHlink>
      </a:clrScheme>
      <a:clrMap bg1="lt1" tx1="dk1" bg2="lt2" tx2="dk2" accent1="accent1" accent2="accent2" accent3="accent3" accent4="accent4" accent5="accent5" accent6="accent6" hlink="hlink" folHlink="folHlink"/>
    </a:extraClrScheme>
    <a:extraClrScheme>
      <a:clrScheme name="">
        <a:dk1>
          <a:srgbClr val="FFFFFF"/>
        </a:dk1>
        <a:lt1>
          <a:srgbClr val="000000"/>
        </a:lt1>
        <a:dk2>
          <a:srgbClr val="E3EBF1"/>
        </a:dk2>
        <a:lt2>
          <a:srgbClr val="336699"/>
        </a:lt2>
        <a:accent1>
          <a:srgbClr val="003399"/>
        </a:accent1>
        <a:accent2>
          <a:srgbClr val="468A4B"/>
        </a:accent2>
        <a:accent3>
          <a:srgbClr val="AAAAAA"/>
        </a:accent3>
        <a:accent4>
          <a:srgbClr val="DCDCDC"/>
        </a:accent4>
        <a:accent5>
          <a:srgbClr val="AAADCA"/>
        </a:accent5>
        <a:accent6>
          <a:srgbClr val="3E7B43"/>
        </a:accent6>
        <a:hlink>
          <a:srgbClr val="66CCFF"/>
        </a:hlink>
        <a:folHlink>
          <a:srgbClr val="F0E500"/>
        </a:folHlink>
      </a:clrScheme>
      <a:clrMap bg1="lt1" tx1="dk1" bg2="lt2" tx2="dk2" accent1="accent1" accent2="accent2" accent3="accent3" accent4="accent4" accent5="accent5" accent6="accent6" hlink="hlink" folHlink="folHlink"/>
    </a:extraClrScheme>
    <a:extraClrScheme>
      <a:clrScheme name="">
        <a:dk1>
          <a:srgbClr val="FFFFFF"/>
        </a:dk1>
        <a:lt1>
          <a:srgbClr val="686B5D"/>
        </a:lt1>
        <a:dk2>
          <a:srgbClr val="D1D1CB"/>
        </a:dk2>
        <a:lt2>
          <a:srgbClr val="777777"/>
        </a:lt2>
        <a:accent1>
          <a:srgbClr val="909082"/>
        </a:accent1>
        <a:accent2>
          <a:srgbClr val="809EA8"/>
        </a:accent2>
        <a:accent3>
          <a:srgbClr val="B9BAB6"/>
        </a:accent3>
        <a:accent4>
          <a:srgbClr val="DCDCDC"/>
        </a:accent4>
        <a:accent5>
          <a:srgbClr val="C7C7C1"/>
        </a:accent5>
        <a:accent6>
          <a:srgbClr val="728D96"/>
        </a:accent6>
        <a:hlink>
          <a:srgbClr val="FFCC66"/>
        </a:hlink>
        <a:folHlink>
          <a:srgbClr val="E9DCB9"/>
        </a:folHlink>
      </a:clrScheme>
      <a:clrMap bg1="lt1" tx1="dk1" bg2="lt2" tx2="dk2" accent1="accent1" accent2="accent2" accent3="accent3" accent4="accent4" accent5="accent5" accent6="accent6" hlink="hlink" folHlink="folHlink"/>
    </a:extraClrScheme>
    <a:extraClrScheme>
      <a:clrScheme name="">
        <a:dk1>
          <a:srgbClr val="FFFFFF"/>
        </a:dk1>
        <a:lt1>
          <a:srgbClr val="666699"/>
        </a:lt1>
        <a:dk2>
          <a:srgbClr val="FFFFFF"/>
        </a:dk2>
        <a:lt2>
          <a:srgbClr val="3E3E5C"/>
        </a:lt2>
        <a:accent1>
          <a:srgbClr val="60597B"/>
        </a:accent1>
        <a:accent2>
          <a:srgbClr val="6666FF"/>
        </a:accent2>
        <a:accent3>
          <a:srgbClr val="B9B9CA"/>
        </a:accent3>
        <a:accent4>
          <a:srgbClr val="DCDCDC"/>
        </a:accent4>
        <a:accent5>
          <a:srgbClr val="B7B5BF"/>
        </a:accent5>
        <a:accent6>
          <a:srgbClr val="5B5BE5"/>
        </a:accent6>
        <a:hlink>
          <a:srgbClr val="99CCFF"/>
        </a:hlink>
        <a:folHlink>
          <a:srgbClr val="FFFF99"/>
        </a:folHlink>
      </a:clrScheme>
      <a:clrMap bg1="lt1" tx1="dk1" bg2="lt2" tx2="dk2" accent1="accent1" accent2="accent2" accent3="accent3" accent4="accent4" accent5="accent5" accent6="accent6" hlink="hlink" folHlink="folHlink"/>
    </a:extraClrScheme>
    <a:extraClrScheme>
      <a:clrScheme name="">
        <a:dk1>
          <a:srgbClr val="FFFFFF"/>
        </a:dk1>
        <a:lt1>
          <a:srgbClr val="523E26"/>
        </a:lt1>
        <a:dk2>
          <a:srgbClr val="DFC08D"/>
        </a:dk2>
        <a:lt2>
          <a:srgbClr val="2D2015"/>
        </a:lt2>
        <a:accent1>
          <a:srgbClr val="8C7B70"/>
        </a:accent1>
        <a:accent2>
          <a:srgbClr val="8F5F2F"/>
        </a:accent2>
        <a:accent3>
          <a:srgbClr val="B3AFAB"/>
        </a:accent3>
        <a:accent4>
          <a:srgbClr val="DCDCDC"/>
        </a:accent4>
        <a:accent5>
          <a:srgbClr val="C5BFBC"/>
        </a:accent5>
        <a:accent6>
          <a:srgbClr val="805529"/>
        </a:accent6>
        <a:hlink>
          <a:srgbClr val="CCB400"/>
        </a:hlink>
        <a:folHlink>
          <a:srgbClr val="8C9EA0"/>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1345</TotalTime>
  <Words>2257</Words>
  <Application>Microsoft Office PowerPoint</Application>
  <PresentationFormat>全屏显示(4:3)</PresentationFormat>
  <Paragraphs>173</Paragraphs>
  <Slides>37</Slides>
  <Notes>1</Notes>
  <HiddenSlides>0</HiddenSlides>
  <MMClips>0</MMClips>
  <ScaleCrop>false</ScaleCrop>
  <HeadingPairs>
    <vt:vector size="6" baseType="variant">
      <vt:variant>
        <vt:lpstr>已用的字体</vt:lpstr>
      </vt:variant>
      <vt:variant>
        <vt:i4>3</vt:i4>
      </vt:variant>
      <vt:variant>
        <vt:lpstr>主题</vt:lpstr>
      </vt:variant>
      <vt:variant>
        <vt:i4>2</vt:i4>
      </vt:variant>
      <vt:variant>
        <vt:lpstr>幻灯片标题</vt:lpstr>
      </vt:variant>
      <vt:variant>
        <vt:i4>37</vt:i4>
      </vt:variant>
    </vt:vector>
  </HeadingPairs>
  <TitlesOfParts>
    <vt:vector size="42" baseType="lpstr">
      <vt:lpstr>黑体</vt:lpstr>
      <vt:lpstr>Arial</vt:lpstr>
      <vt:lpstr>Calibri</vt:lpstr>
      <vt:lpstr>默认设计模板</vt:lpstr>
      <vt:lpstr>1_默认设计模板</vt:lpstr>
      <vt:lpstr>38页PPT了解中国五大 单晶硅上市企业</vt:lpstr>
      <vt:lpstr>PowerPoint 演示文稿</vt:lpstr>
      <vt:lpstr>前言</vt:lpstr>
      <vt:lpstr>一、隆基股份（601012）</vt:lpstr>
      <vt:lpstr>1、隆基股份主营业务</vt:lpstr>
      <vt:lpstr>2、单晶硅出货量</vt:lpstr>
      <vt:lpstr>3、隆基股份—核心技术</vt:lpstr>
      <vt:lpstr>3、隆基股份—核心技术</vt:lpstr>
      <vt:lpstr>3、隆基股份—核心技术</vt:lpstr>
      <vt:lpstr>3、隆基股份—核心技术</vt:lpstr>
      <vt:lpstr>二、中环股份（002129）</vt:lpstr>
      <vt:lpstr>1、中环股份——主营业务</vt:lpstr>
      <vt:lpstr>1、中环股份——主营业务</vt:lpstr>
      <vt:lpstr>1、中环股份——主营业务</vt:lpstr>
      <vt:lpstr>1、中环股份——主营业务</vt:lpstr>
      <vt:lpstr>2、市场地位</vt:lpstr>
      <vt:lpstr>3、单晶硅产能</vt:lpstr>
      <vt:lpstr>3、单晶硅产能</vt:lpstr>
      <vt:lpstr>4、核心技术</vt:lpstr>
      <vt:lpstr>三、晶科能源（688223）</vt:lpstr>
      <vt:lpstr>1、晶科能源主要业务</vt:lpstr>
      <vt:lpstr>1、晶科能源主要业务</vt:lpstr>
      <vt:lpstr>2、单晶硅片产能</vt:lpstr>
      <vt:lpstr>2、晶科能源产品产能</vt:lpstr>
      <vt:lpstr>3、晶科能源电池技术</vt:lpstr>
      <vt:lpstr>四、上机数控（603185）</vt:lpstr>
      <vt:lpstr>1、上机数控主营产品</vt:lpstr>
      <vt:lpstr>1、上机数控主营产品</vt:lpstr>
      <vt:lpstr>2、单晶硅项目</vt:lpstr>
      <vt:lpstr>2、单晶硅项目</vt:lpstr>
      <vt:lpstr>3、单晶硅产能</vt:lpstr>
      <vt:lpstr>五、晶澳科技（002459）</vt:lpstr>
      <vt:lpstr>1、晶澳产品</vt:lpstr>
      <vt:lpstr>2、晶澳技术</vt:lpstr>
      <vt:lpstr>3、晶澳单晶硅产能</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PPT题目</dc:title>
  <dc:creator>Administrator</dc:creator>
  <cp:lastModifiedBy>马 亚苹</cp:lastModifiedBy>
  <cp:revision>23</cp:revision>
  <dcterms:created xsi:type="dcterms:W3CDTF">2020-05-15T07:20:00Z</dcterms:created>
  <dcterms:modified xsi:type="dcterms:W3CDTF">2022-05-17T09:03:13Z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2052-11.1.0.11365</vt:lpwstr>
  </property>
  <property fmtid="{D5CDD505-2E9C-101B-9397-08002B2CF9AE}" pid="3" name="ICV">
    <vt:lpwstr>66A1B0813C99420A8364A83AF3C87B4F</vt:lpwstr>
  </property>
</Properties>
</file>